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 id="2147483692" r:id="rId2"/>
    <p:sldMasterId id="2147483698" r:id="rId3"/>
  </p:sldMasterIdLst>
  <p:notesMasterIdLst>
    <p:notesMasterId r:id="rId32"/>
  </p:notesMasterIdLst>
  <p:handoutMasterIdLst>
    <p:handoutMasterId r:id="rId33"/>
  </p:handoutMasterIdLst>
  <p:sldIdLst>
    <p:sldId id="257" r:id="rId4"/>
    <p:sldId id="258" r:id="rId5"/>
    <p:sldId id="259" r:id="rId6"/>
    <p:sldId id="260" r:id="rId7"/>
    <p:sldId id="261" r:id="rId8"/>
    <p:sldId id="264" r:id="rId9"/>
    <p:sldId id="266" r:id="rId10"/>
    <p:sldId id="283" r:id="rId11"/>
    <p:sldId id="267" r:id="rId12"/>
    <p:sldId id="268" r:id="rId13"/>
    <p:sldId id="269" r:id="rId14"/>
    <p:sldId id="270" r:id="rId15"/>
    <p:sldId id="271" r:id="rId16"/>
    <p:sldId id="272" r:id="rId17"/>
    <p:sldId id="273" r:id="rId18"/>
    <p:sldId id="274" r:id="rId19"/>
    <p:sldId id="275" r:id="rId20"/>
    <p:sldId id="276" r:id="rId21"/>
    <p:sldId id="277" r:id="rId22"/>
    <p:sldId id="280" r:id="rId23"/>
    <p:sldId id="278" r:id="rId24"/>
    <p:sldId id="279" r:id="rId25"/>
    <p:sldId id="281" r:id="rId26"/>
    <p:sldId id="282" r:id="rId27"/>
    <p:sldId id="284" r:id="rId28"/>
    <p:sldId id="285" r:id="rId29"/>
    <p:sldId id="286" r:id="rId30"/>
    <p:sldId id="287" r:id="rId31"/>
  </p:sldIdLst>
  <p:sldSz cx="9144000" cy="6858000" type="screen4x3"/>
  <p:notesSz cx="6858000" cy="9144000"/>
  <p:custDataLst>
    <p:tags r:id="rId3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1BBF65D-F9F5-4F4F-8BAC-F457B7542AA1}">
          <p14:sldIdLst>
            <p14:sldId id="257"/>
            <p14:sldId id="258"/>
            <p14:sldId id="259"/>
            <p14:sldId id="260"/>
            <p14:sldId id="261"/>
            <p14:sldId id="264"/>
            <p14:sldId id="266"/>
            <p14:sldId id="283"/>
            <p14:sldId id="267"/>
            <p14:sldId id="268"/>
            <p14:sldId id="269"/>
            <p14:sldId id="270"/>
            <p14:sldId id="271"/>
            <p14:sldId id="272"/>
            <p14:sldId id="273"/>
            <p14:sldId id="274"/>
            <p14:sldId id="275"/>
            <p14:sldId id="276"/>
            <p14:sldId id="277"/>
            <p14:sldId id="280"/>
            <p14:sldId id="278"/>
            <p14:sldId id="279"/>
            <p14:sldId id="281"/>
            <p14:sldId id="282"/>
            <p14:sldId id="284"/>
            <p14:sldId id="285"/>
            <p14:sldId id="286"/>
            <p14:sldId id="287"/>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014"/>
    <p:restoredTop sz="94398"/>
  </p:normalViewPr>
  <p:slideViewPr>
    <p:cSldViewPr snapToGrid="0" snapToObjects="1">
      <p:cViewPr varScale="1">
        <p:scale>
          <a:sx n="56" d="100"/>
          <a:sy n="56" d="100"/>
        </p:scale>
        <p:origin x="192" y="6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slide" Target="slides/slide2.xml"/><Relationship Id="rId30" Type="http://schemas.openxmlformats.org/officeDocument/2006/relationships/slide" Target="slides/slide27.xml"/><Relationship Id="rId31" Type="http://schemas.openxmlformats.org/officeDocument/2006/relationships/slide" Target="slides/slide28.xml"/><Relationship Id="rId32" Type="http://schemas.openxmlformats.org/officeDocument/2006/relationships/notesMaster" Target="notesMasters/notesMaster1.xml"/><Relationship Id="rId9" Type="http://schemas.openxmlformats.org/officeDocument/2006/relationships/slide" Target="slides/slide6.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33" Type="http://schemas.openxmlformats.org/officeDocument/2006/relationships/handoutMaster" Target="handoutMasters/handoutMaster1.xml"/><Relationship Id="rId34" Type="http://schemas.openxmlformats.org/officeDocument/2006/relationships/tags" Target="tags/tag1.xml"/><Relationship Id="rId35" Type="http://schemas.openxmlformats.org/officeDocument/2006/relationships/presProps" Target="presProps.xml"/><Relationship Id="rId36" Type="http://schemas.openxmlformats.org/officeDocument/2006/relationships/viewProps" Target="viewProps.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37" Type="http://schemas.openxmlformats.org/officeDocument/2006/relationships/theme" Target="theme/theme1.xml"/><Relationship Id="rId3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C5CBAE-99B2-6746-AAD0-AD372952A26E}" type="datetimeFigureOut">
              <a:rPr lang="en-US" smtClean="0"/>
              <a:t>1/3/17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4FD2AE5-9D85-5244-91DD-33723356AF06}" type="slidenum">
              <a:rPr lang="en-US" smtClean="0"/>
              <a:t>‹#›</a:t>
            </a:fld>
            <a:endParaRPr lang="en-US"/>
          </a:p>
        </p:txBody>
      </p:sp>
    </p:spTree>
    <p:extLst>
      <p:ext uri="{BB962C8B-B14F-4D97-AF65-F5344CB8AC3E}">
        <p14:creationId xmlns:p14="http://schemas.microsoft.com/office/powerpoint/2010/main" val="3414187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CAD4F9-9E24-8D4D-ABB1-BDB056DAFC08}" type="datetimeFigureOut">
              <a:rPr lang="en-US" smtClean="0"/>
              <a:t>1/3/17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E8FEA3-8659-6E4E-806B-D6DB765B75C7}" type="slidenum">
              <a:rPr lang="en-US" smtClean="0"/>
              <a:t>‹#›</a:t>
            </a:fld>
            <a:endParaRPr lang="en-US"/>
          </a:p>
        </p:txBody>
      </p:sp>
    </p:spTree>
    <p:extLst>
      <p:ext uri="{BB962C8B-B14F-4D97-AF65-F5344CB8AC3E}">
        <p14:creationId xmlns:p14="http://schemas.microsoft.com/office/powerpoint/2010/main" val="1707548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7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799"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latin typeface="Calibri"/>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latin typeface="Calibri"/>
              </a:rPr>
              <a:pPr/>
              <a:t>1/3/17</a:t>
            </a:fld>
            <a:endParaRPr lang="en-US">
              <a:solidFill>
                <a:prstClr val="black">
                  <a:tint val="75000"/>
                </a:prstClr>
              </a:solidFill>
              <a:latin typeface="Calibri"/>
            </a:endParaRPr>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latin typeface="Calibri"/>
              </a:rPr>
              <a:pPr/>
              <a:t>‹#›</a:t>
            </a:fld>
            <a:endParaRPr>
              <a:solidFill>
                <a:prstClr val="black">
                  <a:tint val="75000"/>
                </a:prstClr>
              </a:solidFill>
              <a:latin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0" i="0">
                <a:solidFill>
                  <a:schemeClr val="tx1"/>
                </a:solidFill>
                <a:latin typeface="Georgia"/>
                <a:cs typeface="Georgia"/>
              </a:defRPr>
            </a:lvl1pPr>
          </a:lstStyle>
          <a:p>
            <a:endParaRPr/>
          </a:p>
        </p:txBody>
      </p:sp>
      <p:sp>
        <p:nvSpPr>
          <p:cNvPr id="3" name="Holder 3"/>
          <p:cNvSpPr>
            <a:spLocks noGrp="1"/>
          </p:cNvSpPr>
          <p:nvPr>
            <p:ph type="body" idx="1"/>
          </p:nvPr>
        </p:nvSpPr>
        <p:spPr/>
        <p:txBody>
          <a:bodyPr lIns="0" tIns="0" rIns="0" bIns="0"/>
          <a:lstStyle>
            <a:lvl1pPr>
              <a:defRPr sz="2400" b="0" i="0">
                <a:solidFill>
                  <a:schemeClr val="tx1"/>
                </a:solidFill>
                <a:latin typeface="Georgia"/>
                <a:cs typeface="Georgia"/>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latin typeface="Calibri"/>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latin typeface="Calibri"/>
              </a:rPr>
              <a:pPr/>
              <a:t>1/3/17</a:t>
            </a:fld>
            <a:endParaRPr lang="en-US">
              <a:solidFill>
                <a:prstClr val="black">
                  <a:tint val="75000"/>
                </a:prstClr>
              </a:solidFill>
              <a:latin typeface="Calibri"/>
            </a:endParaRPr>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latin typeface="Calibri"/>
              </a:rPr>
              <a:pPr/>
              <a:t>‹#›</a:t>
            </a:fld>
            <a:endParaRPr>
              <a:solidFill>
                <a:prstClr val="black">
                  <a:tint val="75000"/>
                </a:prstClr>
              </a:solidFill>
              <a:latin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0" i="0">
                <a:solidFill>
                  <a:schemeClr val="tx1"/>
                </a:solidFill>
                <a:latin typeface="Georgia"/>
                <a:cs typeface="Georgia"/>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59"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latin typeface="Calibri"/>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latin typeface="Calibri"/>
              </a:rPr>
              <a:pPr/>
              <a:t>1/3/17</a:t>
            </a:fld>
            <a:endParaRPr lang="en-US">
              <a:solidFill>
                <a:prstClr val="black">
                  <a:tint val="75000"/>
                </a:prstClr>
              </a:solidFill>
              <a:latin typeface="Calibri"/>
            </a:endParaRPr>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latin typeface="Calibri"/>
              </a:rPr>
              <a:pPr/>
              <a:t>‹#›</a:t>
            </a:fld>
            <a:endParaRPr>
              <a:solidFill>
                <a:prstClr val="black">
                  <a:tint val="75000"/>
                </a:prstClr>
              </a:solidFill>
              <a:latin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0" i="0">
                <a:solidFill>
                  <a:schemeClr val="tx1"/>
                </a:solidFill>
                <a:latin typeface="Georgia"/>
                <a:cs typeface="Georgi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latin typeface="Calibri"/>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latin typeface="Calibri"/>
              </a:rPr>
              <a:pPr/>
              <a:t>1/3/17</a:t>
            </a:fld>
            <a:endParaRPr lang="en-US">
              <a:solidFill>
                <a:prstClr val="black">
                  <a:tint val="75000"/>
                </a:prstClr>
              </a:solidFill>
              <a:latin typeface="Calibri"/>
            </a:endParaRPr>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latin typeface="Calibri"/>
              </a:rPr>
              <a:pPr/>
              <a:t>‹#›</a:t>
            </a:fld>
            <a:endParaRPr>
              <a:solidFill>
                <a:prstClr val="black">
                  <a:tint val="75000"/>
                </a:prstClr>
              </a:solidFill>
              <a:latin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latin typeface="Calibri"/>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latin typeface="Calibri"/>
              </a:rPr>
              <a:pPr/>
              <a:t>1/3/17</a:t>
            </a:fld>
            <a:endParaRPr lang="en-US">
              <a:solidFill>
                <a:prstClr val="black">
                  <a:tint val="75000"/>
                </a:prstClr>
              </a:solidFill>
              <a:latin typeface="Calibri"/>
            </a:endParaRPr>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latin typeface="Calibri"/>
              </a:rPr>
              <a:pPr/>
              <a:t>‹#›</a:t>
            </a:fld>
            <a:endParaRPr>
              <a:solidFill>
                <a:prstClr val="black">
                  <a:tint val="75000"/>
                </a:prstClr>
              </a:solidFill>
              <a:latin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7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799"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latin typeface="Calibri"/>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latin typeface="Calibri"/>
              </a:rPr>
              <a:pPr/>
              <a:t>1/3/17</a:t>
            </a:fld>
            <a:endParaRPr lang="en-US">
              <a:solidFill>
                <a:prstClr val="black">
                  <a:tint val="75000"/>
                </a:prstClr>
              </a:solidFill>
              <a:latin typeface="Calibri"/>
            </a:endParaRPr>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latin typeface="Calibri"/>
              </a:rPr>
              <a:pPr/>
              <a:t>‹#›</a:t>
            </a:fld>
            <a:endParaRPr>
              <a:solidFill>
                <a:prstClr val="black">
                  <a:tint val="75000"/>
                </a:prstClr>
              </a:solidFill>
              <a:latin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0" i="0">
                <a:solidFill>
                  <a:schemeClr val="tx1"/>
                </a:solidFill>
                <a:latin typeface="Georgia"/>
                <a:cs typeface="Georgia"/>
              </a:defRPr>
            </a:lvl1pPr>
          </a:lstStyle>
          <a:p>
            <a:endParaRPr/>
          </a:p>
        </p:txBody>
      </p:sp>
      <p:sp>
        <p:nvSpPr>
          <p:cNvPr id="3" name="Holder 3"/>
          <p:cNvSpPr>
            <a:spLocks noGrp="1"/>
          </p:cNvSpPr>
          <p:nvPr>
            <p:ph type="body" idx="1"/>
          </p:nvPr>
        </p:nvSpPr>
        <p:spPr/>
        <p:txBody>
          <a:bodyPr lIns="0" tIns="0" rIns="0" bIns="0"/>
          <a:lstStyle>
            <a:lvl1pPr>
              <a:defRPr sz="2400" b="0" i="0">
                <a:solidFill>
                  <a:schemeClr val="tx1"/>
                </a:solidFill>
                <a:latin typeface="Georgia"/>
                <a:cs typeface="Georgia"/>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latin typeface="Calibri"/>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latin typeface="Calibri"/>
              </a:rPr>
              <a:pPr/>
              <a:t>1/3/17</a:t>
            </a:fld>
            <a:endParaRPr lang="en-US">
              <a:solidFill>
                <a:prstClr val="black">
                  <a:tint val="75000"/>
                </a:prstClr>
              </a:solidFill>
              <a:latin typeface="Calibri"/>
            </a:endParaRPr>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latin typeface="Calibri"/>
              </a:rPr>
              <a:pPr/>
              <a:t>‹#›</a:t>
            </a:fld>
            <a:endParaRPr>
              <a:solidFill>
                <a:prstClr val="black">
                  <a:tint val="75000"/>
                </a:prstClr>
              </a:solidFill>
              <a:latin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0" i="0">
                <a:solidFill>
                  <a:schemeClr val="tx1"/>
                </a:solidFill>
                <a:latin typeface="Georgia"/>
                <a:cs typeface="Georgia"/>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59"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latin typeface="Calibri"/>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latin typeface="Calibri"/>
              </a:rPr>
              <a:pPr/>
              <a:t>1/3/17</a:t>
            </a:fld>
            <a:endParaRPr lang="en-US">
              <a:solidFill>
                <a:prstClr val="black">
                  <a:tint val="75000"/>
                </a:prstClr>
              </a:solidFill>
              <a:latin typeface="Calibri"/>
            </a:endParaRPr>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latin typeface="Calibri"/>
              </a:rPr>
              <a:pPr/>
              <a:t>‹#›</a:t>
            </a:fld>
            <a:endParaRPr>
              <a:solidFill>
                <a:prstClr val="black">
                  <a:tint val="75000"/>
                </a:prstClr>
              </a:solidFill>
              <a:latin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0" i="0">
                <a:solidFill>
                  <a:schemeClr val="tx1"/>
                </a:solidFill>
                <a:latin typeface="Georgia"/>
                <a:cs typeface="Georgi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latin typeface="Calibri"/>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latin typeface="Calibri"/>
              </a:rPr>
              <a:pPr/>
              <a:t>1/3/17</a:t>
            </a:fld>
            <a:endParaRPr lang="en-US">
              <a:solidFill>
                <a:prstClr val="black">
                  <a:tint val="75000"/>
                </a:prstClr>
              </a:solidFill>
              <a:latin typeface="Calibri"/>
            </a:endParaRPr>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latin typeface="Calibri"/>
              </a:rPr>
              <a:pPr/>
              <a:t>‹#›</a:t>
            </a:fld>
            <a:endParaRPr>
              <a:solidFill>
                <a:prstClr val="black">
                  <a:tint val="75000"/>
                </a:prstClr>
              </a:solidFill>
              <a:latin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latin typeface="Calibri"/>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latin typeface="Calibri"/>
              </a:rPr>
              <a:pPr/>
              <a:t>1/3/17</a:t>
            </a:fld>
            <a:endParaRPr lang="en-US">
              <a:solidFill>
                <a:prstClr val="black">
                  <a:tint val="75000"/>
                </a:prstClr>
              </a:solidFill>
              <a:latin typeface="Calibri"/>
            </a:endParaRPr>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latin typeface="Calibri"/>
              </a:rPr>
              <a:pPr/>
              <a:t>‹#›</a:t>
            </a:fld>
            <a:endParaRPr>
              <a:solidFill>
                <a:prstClr val="black">
                  <a:tint val="75000"/>
                </a:prstClr>
              </a:solidFill>
              <a:latin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latin typeface="Calibri"/>
              </a:rPr>
              <a:pPr/>
              <a:t>1/3/17</a:t>
            </a:fld>
            <a:endParaRPr lang="en-US">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endParaRPr lang="en-US">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fld id="{B6F15528-21DE-4FAA-801E-634DDDAF4B2B}" type="slidenum">
              <a:rPr lang="uk-UA" smtClean="0">
                <a:solidFill>
                  <a:prstClr val="black">
                    <a:tint val="75000"/>
                  </a:prstClr>
                </a:solidFill>
                <a:latin typeface="Calibri"/>
              </a:rPr>
              <a:pPr/>
              <a:t>‹#›</a:t>
            </a:fld>
            <a:endParaRPr lang="uk-UA">
              <a:solidFill>
                <a:prstClr val="black">
                  <a:tint val="75000"/>
                </a:prstClr>
              </a:solidFill>
              <a:latin typeface="Calibri"/>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latin typeface="Calibri"/>
              </a:rPr>
              <a:pPr/>
              <a:t>1/3/17</a:t>
            </a:fld>
            <a:endParaRPr lang="en-US">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endParaRPr lang="en-US">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fld id="{B6F15528-21DE-4FAA-801E-634DDDAF4B2B}" type="slidenum">
              <a:rPr lang="uk-UA" smtClean="0">
                <a:solidFill>
                  <a:prstClr val="black">
                    <a:tint val="75000"/>
                  </a:prstClr>
                </a:solidFill>
                <a:latin typeface="Calibri"/>
              </a:rPr>
              <a:pPr/>
              <a:t>‹#›</a:t>
            </a:fld>
            <a:endParaRPr lang="uk-UA">
              <a:solidFill>
                <a:prstClr val="black">
                  <a:tint val="75000"/>
                </a:prstClr>
              </a:solidFill>
              <a:latin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pPr defTabSz="457200"/>
            <a:fld id="{1D8BD707-D9CF-40AE-B4C6-C98DA3205C09}" type="datetimeFigureOut">
              <a:rPr lang="en-US" smtClean="0">
                <a:solidFill>
                  <a:prstClr val="black">
                    <a:tint val="75000"/>
                  </a:prstClr>
                </a:solidFill>
                <a:latin typeface="Calibri"/>
              </a:rPr>
              <a:pPr defTabSz="457200"/>
              <a:t>1/3/17</a:t>
            </a:fld>
            <a:endParaRPr lang="en-US">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pPr defTabSz="457200"/>
            <a:endParaRPr lang="en-US">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pPr defTabSz="457200"/>
            <a:fld id="{B6F15528-21DE-4FAA-801E-634DDDAF4B2B}" type="slidenum">
              <a:rPr lang="uk-UA" smtClean="0">
                <a:solidFill>
                  <a:prstClr val="black">
                    <a:tint val="75000"/>
                  </a:prstClr>
                </a:solidFill>
                <a:latin typeface="Calibri"/>
              </a:rPr>
              <a:pPr defTabSz="457200"/>
              <a:t>‹#›</a:t>
            </a:fld>
            <a:endParaRPr lang="uk-UA">
              <a:solidFill>
                <a:prstClr val="black">
                  <a:tint val="75000"/>
                </a:prstClr>
              </a:solidFill>
              <a:latin typeface="Calibri"/>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1D8BD707-D9CF-40AE-B4C6-C98DA3205C09}" type="datetimeFigureOut">
              <a:rPr lang="en-US" smtClean="0">
                <a:solidFill>
                  <a:prstClr val="black">
                    <a:tint val="75000"/>
                  </a:prstClr>
                </a:solidFill>
                <a:latin typeface="Calibri"/>
              </a:rPr>
              <a:pPr/>
              <a:t>1/3/17</a:t>
            </a:fld>
            <a:endParaRPr lang="en-US">
              <a:solidFill>
                <a:prstClr val="black">
                  <a:tint val="75000"/>
                </a:prstClr>
              </a:solidFill>
              <a:latin typeface="Calibri"/>
            </a:endParaRPr>
          </a:p>
        </p:txBody>
      </p:sp>
      <p:sp>
        <p:nvSpPr>
          <p:cNvPr id="9" name="Footer Placeholder 8"/>
          <p:cNvSpPr>
            <a:spLocks noGrp="1"/>
          </p:cNvSpPr>
          <p:nvPr>
            <p:ph type="ftr" sz="quarter" idx="11"/>
          </p:nvPr>
        </p:nvSpPr>
        <p:spPr/>
        <p:txBody>
          <a:bodyPr/>
          <a:lstStyle/>
          <a:p>
            <a:endParaRPr lang="en-US">
              <a:solidFill>
                <a:prstClr val="black">
                  <a:tint val="75000"/>
                </a:prstClr>
              </a:solidFill>
              <a:latin typeface="Calibri"/>
            </a:endParaRPr>
          </a:p>
        </p:txBody>
      </p:sp>
      <p:sp>
        <p:nvSpPr>
          <p:cNvPr id="10" name="Slide Number Placeholder 9"/>
          <p:cNvSpPr>
            <a:spLocks noGrp="1"/>
          </p:cNvSpPr>
          <p:nvPr>
            <p:ph type="sldNum" sz="quarter" idx="12"/>
          </p:nvPr>
        </p:nvSpPr>
        <p:spPr/>
        <p:txBody>
          <a:bodyPr/>
          <a:lstStyle/>
          <a:p>
            <a:fld id="{B6F15528-21DE-4FAA-801E-634DDDAF4B2B}" type="slidenum">
              <a:rPr lang="uk-UA" smtClean="0">
                <a:solidFill>
                  <a:prstClr val="black">
                    <a:tint val="75000"/>
                  </a:prstClr>
                </a:solidFill>
                <a:latin typeface="Calibri"/>
              </a:rPr>
              <a:pPr/>
              <a:t>‹#›</a:t>
            </a:fld>
            <a:endParaRPr lang="uk-UA">
              <a:solidFill>
                <a:prstClr val="black">
                  <a:tint val="75000"/>
                </a:prstClr>
              </a:solidFill>
              <a:latin typeface="Calibri"/>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pPr defTabSz="457200"/>
            <a:fld id="{1D8BD707-D9CF-40AE-B4C6-C98DA3205C09}" type="datetimeFigureOut">
              <a:rPr lang="en-US" smtClean="0">
                <a:solidFill>
                  <a:prstClr val="black">
                    <a:tint val="75000"/>
                  </a:prstClr>
                </a:solidFill>
                <a:latin typeface="Calibri"/>
              </a:rPr>
              <a:pPr defTabSz="457200"/>
              <a:t>1/3/17</a:t>
            </a:fld>
            <a:endParaRPr lang="en-US">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pPr defTabSz="457200"/>
            <a:endParaRPr lang="en-US">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pPr defTabSz="457200"/>
            <a:fld id="{B6F15528-21DE-4FAA-801E-634DDDAF4B2B}" type="slidenum">
              <a:rPr lang="uk-UA" smtClean="0">
                <a:solidFill>
                  <a:prstClr val="black">
                    <a:tint val="75000"/>
                  </a:prstClr>
                </a:solidFill>
                <a:latin typeface="Calibri"/>
              </a:rPr>
              <a:pPr defTabSz="457200"/>
              <a:t>‹#›</a:t>
            </a:fld>
            <a:endParaRPr lang="uk-UA">
              <a:solidFill>
                <a:prstClr val="black">
                  <a:tint val="75000"/>
                </a:prstClr>
              </a:solidFill>
              <a:latin typeface="Calibri"/>
            </a:endParaRPr>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latin typeface="Calibri"/>
              </a:rPr>
              <a:pPr/>
              <a:t>1/3/17</a:t>
            </a:fld>
            <a:endParaRPr lang="en-US">
              <a:solidFill>
                <a:prstClr val="black">
                  <a:tint val="75000"/>
                </a:prstClr>
              </a:solidFill>
              <a:latin typeface="Calibri"/>
            </a:endParaRPr>
          </a:p>
        </p:txBody>
      </p:sp>
      <p:sp>
        <p:nvSpPr>
          <p:cNvPr id="4" name="Footer Placeholder 3"/>
          <p:cNvSpPr>
            <a:spLocks noGrp="1"/>
          </p:cNvSpPr>
          <p:nvPr>
            <p:ph type="ftr" sz="quarter" idx="11"/>
          </p:nvPr>
        </p:nvSpPr>
        <p:spPr/>
        <p:txBody>
          <a:bodyPr/>
          <a:lstStyle/>
          <a:p>
            <a:endParaRPr lang="en-US">
              <a:solidFill>
                <a:prstClr val="black">
                  <a:tint val="75000"/>
                </a:prstClr>
              </a:solidFill>
              <a:latin typeface="Calibri"/>
            </a:endParaRPr>
          </a:p>
        </p:txBody>
      </p:sp>
      <p:sp>
        <p:nvSpPr>
          <p:cNvPr id="5" name="Slide Number Placeholder 4"/>
          <p:cNvSpPr>
            <a:spLocks noGrp="1"/>
          </p:cNvSpPr>
          <p:nvPr>
            <p:ph type="sldNum" sz="quarter" idx="12"/>
          </p:nvPr>
        </p:nvSpPr>
        <p:spPr/>
        <p:txBody>
          <a:bodyPr/>
          <a:lstStyle/>
          <a:p>
            <a:fld id="{B6F15528-21DE-4FAA-801E-634DDDAF4B2B}" type="slidenum">
              <a:rPr lang="uk-UA" smtClean="0">
                <a:solidFill>
                  <a:prstClr val="black">
                    <a:tint val="75000"/>
                  </a:prstClr>
                </a:solidFill>
                <a:latin typeface="Calibri"/>
              </a:rPr>
              <a:pPr/>
              <a:t>‹#›</a:t>
            </a:fld>
            <a:endParaRPr lang="uk-UA">
              <a:solidFill>
                <a:prstClr val="black">
                  <a:tint val="75000"/>
                </a:prstClr>
              </a:solidFill>
              <a:latin typeface="Calibri"/>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latin typeface="Calibri"/>
              </a:rPr>
              <a:pPr/>
              <a:t>1/3/17</a:t>
            </a:fld>
            <a:endParaRPr lang="en-US">
              <a:solidFill>
                <a:prstClr val="black">
                  <a:tint val="75000"/>
                </a:prstClr>
              </a:solidFill>
              <a:latin typeface="Calibri"/>
            </a:endParaRPr>
          </a:p>
        </p:txBody>
      </p:sp>
      <p:sp>
        <p:nvSpPr>
          <p:cNvPr id="3" name="Footer Placeholder 2"/>
          <p:cNvSpPr>
            <a:spLocks noGrp="1"/>
          </p:cNvSpPr>
          <p:nvPr>
            <p:ph type="ftr" sz="quarter" idx="11"/>
          </p:nvPr>
        </p:nvSpPr>
        <p:spPr/>
        <p:txBody>
          <a:bodyPr/>
          <a:lstStyle/>
          <a:p>
            <a:endParaRPr lang="en-US">
              <a:solidFill>
                <a:prstClr val="black">
                  <a:tint val="75000"/>
                </a:prstClr>
              </a:solidFill>
              <a:latin typeface="Calibri"/>
            </a:endParaRPr>
          </a:p>
        </p:txBody>
      </p:sp>
      <p:sp>
        <p:nvSpPr>
          <p:cNvPr id="4" name="Slide Number Placeholder 3"/>
          <p:cNvSpPr>
            <a:spLocks noGrp="1"/>
          </p:cNvSpPr>
          <p:nvPr>
            <p:ph type="sldNum" sz="quarter" idx="12"/>
          </p:nvPr>
        </p:nvSpPr>
        <p:spPr/>
        <p:txBody>
          <a:bodyPr/>
          <a:lstStyle/>
          <a:p>
            <a:fld id="{B6F15528-21DE-4FAA-801E-634DDDAF4B2B}" type="slidenum">
              <a:rPr lang="uk-UA" smtClean="0">
                <a:solidFill>
                  <a:prstClr val="black">
                    <a:tint val="75000"/>
                  </a:prstClr>
                </a:solidFill>
                <a:latin typeface="Calibri"/>
              </a:rPr>
              <a:pPr/>
              <a:t>‹#›</a:t>
            </a:fld>
            <a:endParaRPr lang="uk-UA">
              <a:solidFill>
                <a:prstClr val="black">
                  <a:tint val="75000"/>
                </a:prstClr>
              </a:solidFill>
              <a:latin typeface="Calibri"/>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9" name="Date Placeholder 8"/>
          <p:cNvSpPr>
            <a:spLocks noGrp="1"/>
          </p:cNvSpPr>
          <p:nvPr>
            <p:ph type="dt" sz="half" idx="10"/>
          </p:nvPr>
        </p:nvSpPr>
        <p:spPr/>
        <p:txBody>
          <a:bodyPr/>
          <a:lstStyle/>
          <a:p>
            <a:pPr defTabSz="457200"/>
            <a:fld id="{1D8BD707-D9CF-40AE-B4C6-C98DA3205C09}" type="datetimeFigureOut">
              <a:rPr lang="en-US" smtClean="0">
                <a:solidFill>
                  <a:prstClr val="black">
                    <a:tint val="75000"/>
                  </a:prstClr>
                </a:solidFill>
                <a:latin typeface="Calibri"/>
              </a:rPr>
              <a:pPr defTabSz="457200"/>
              <a:t>1/3/17</a:t>
            </a:fld>
            <a:endParaRPr lang="en-US">
              <a:solidFill>
                <a:prstClr val="black">
                  <a:tint val="75000"/>
                </a:prstClr>
              </a:solidFill>
              <a:latin typeface="Calibri"/>
            </a:endParaRPr>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pPr defTabSz="457200"/>
            <a:endParaRPr lang="en-US">
              <a:solidFill>
                <a:prstClr val="black">
                  <a:tint val="75000"/>
                </a:prstClr>
              </a:solidFill>
              <a:latin typeface="Calibri"/>
            </a:endParaRPr>
          </a:p>
        </p:txBody>
      </p:sp>
      <p:sp>
        <p:nvSpPr>
          <p:cNvPr id="11" name="Slide Number Placeholder 10"/>
          <p:cNvSpPr>
            <a:spLocks noGrp="1"/>
          </p:cNvSpPr>
          <p:nvPr>
            <p:ph type="sldNum" sz="quarter" idx="12"/>
          </p:nvPr>
        </p:nvSpPr>
        <p:spPr/>
        <p:txBody>
          <a:bodyPr/>
          <a:lstStyle/>
          <a:p>
            <a:pPr defTabSz="457200"/>
            <a:fld id="{B6F15528-21DE-4FAA-801E-634DDDAF4B2B}" type="slidenum">
              <a:rPr lang="uk-UA" smtClean="0">
                <a:solidFill>
                  <a:prstClr val="black">
                    <a:tint val="75000"/>
                  </a:prstClr>
                </a:solidFill>
                <a:latin typeface="Calibri"/>
              </a:rPr>
              <a:pPr defTabSz="457200"/>
              <a:t>‹#›</a:t>
            </a:fld>
            <a:endParaRPr lang="uk-UA">
              <a:solidFill>
                <a:prstClr val="black">
                  <a:tint val="75000"/>
                </a:prstClr>
              </a:solidFill>
              <a:latin typeface="Calibri"/>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1"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572000" y="-42172"/>
            <a:ext cx="4576573"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pPr defTabSz="457200"/>
            <a:fld id="{1D8BD707-D9CF-40AE-B4C6-C98DA3205C09}" type="datetimeFigureOut">
              <a:rPr lang="en-US" smtClean="0">
                <a:solidFill>
                  <a:prstClr val="black">
                    <a:tint val="75000"/>
                  </a:prstClr>
                </a:solidFill>
                <a:latin typeface="Calibri"/>
              </a:rPr>
              <a:pPr defTabSz="457200"/>
              <a:t>1/3/17</a:t>
            </a:fld>
            <a:endParaRPr lang="en-US">
              <a:solidFill>
                <a:prstClr val="black">
                  <a:tint val="75000"/>
                </a:prstClr>
              </a:solidFill>
              <a:latin typeface="Calibri"/>
            </a:endParaRPr>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pPr defTabSz="457200"/>
            <a:endParaRPr lang="en-US">
              <a:solidFill>
                <a:prstClr val="black">
                  <a:tint val="75000"/>
                </a:prstClr>
              </a:solidFill>
              <a:latin typeface="Calibri"/>
            </a:endParaRPr>
          </a:p>
        </p:txBody>
      </p:sp>
      <p:sp>
        <p:nvSpPr>
          <p:cNvPr id="10" name="Slide Number Placeholder 9"/>
          <p:cNvSpPr>
            <a:spLocks noGrp="1"/>
          </p:cNvSpPr>
          <p:nvPr>
            <p:ph type="sldNum" sz="quarter" idx="12"/>
          </p:nvPr>
        </p:nvSpPr>
        <p:spPr/>
        <p:txBody>
          <a:bodyPr/>
          <a:lstStyle/>
          <a:p>
            <a:pPr defTabSz="457200"/>
            <a:fld id="{B6F15528-21DE-4FAA-801E-634DDDAF4B2B}" type="slidenum">
              <a:rPr lang="uk-UA" smtClean="0">
                <a:solidFill>
                  <a:prstClr val="black">
                    <a:tint val="75000"/>
                  </a:prstClr>
                </a:solidFill>
                <a:latin typeface="Calibri"/>
              </a:rPr>
              <a:pPr defTabSz="457200"/>
              <a:t>‹#›</a:t>
            </a:fld>
            <a:endParaRPr lang="uk-UA">
              <a:solidFill>
                <a:prstClr val="black">
                  <a:tint val="75000"/>
                </a:prstClr>
              </a:solidFill>
              <a:latin typeface="Calibri"/>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457200"/>
            <a:fld id="{1D8BD707-D9CF-40AE-B4C6-C98DA3205C09}" type="datetimeFigureOut">
              <a:rPr lang="en-US" smtClean="0">
                <a:solidFill>
                  <a:prstClr val="black">
                    <a:tint val="75000"/>
                  </a:prstClr>
                </a:solidFill>
                <a:latin typeface="Calibri"/>
              </a:rPr>
              <a:pPr defTabSz="457200"/>
              <a:t>1/3/17</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pPr defTabSz="457200"/>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pPr defTabSz="457200"/>
            <a:fld id="{B6F15528-21DE-4FAA-801E-634DDDAF4B2B}" type="slidenum">
              <a:rPr lang="uk-UA" smtClean="0">
                <a:solidFill>
                  <a:prstClr val="black">
                    <a:tint val="75000"/>
                  </a:prstClr>
                </a:solidFill>
                <a:latin typeface="Calibri"/>
              </a:rPr>
              <a:pPr defTabSz="457200"/>
              <a:t>‹#›</a:t>
            </a:fld>
            <a:endParaRPr lang="uk-UA">
              <a:solidFill>
                <a:prstClr val="black">
                  <a:tint val="75000"/>
                </a:prstClr>
              </a:solidFill>
              <a:latin typeface="Calibri"/>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457200"/>
            <a:fld id="{1D8BD707-D9CF-40AE-B4C6-C98DA3205C09}" type="datetimeFigureOut">
              <a:rPr lang="en-US" smtClean="0">
                <a:solidFill>
                  <a:prstClr val="black">
                    <a:tint val="75000"/>
                  </a:prstClr>
                </a:solidFill>
                <a:latin typeface="Calibri"/>
              </a:rPr>
              <a:pPr defTabSz="457200"/>
              <a:t>1/3/17</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pPr defTabSz="457200"/>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pPr defTabSz="457200"/>
            <a:fld id="{B6F15528-21DE-4FAA-801E-634DDDAF4B2B}" type="slidenum">
              <a:rPr lang="uk-UA" smtClean="0">
                <a:solidFill>
                  <a:prstClr val="black">
                    <a:tint val="75000"/>
                  </a:prstClr>
                </a:solidFill>
                <a:latin typeface="Calibri"/>
              </a:rPr>
              <a:pPr defTabSz="457200"/>
              <a:t>‹#›</a:t>
            </a:fld>
            <a:endParaRPr lang="uk-UA">
              <a:solidFill>
                <a:prstClr val="black">
                  <a:tint val="75000"/>
                </a:prstClr>
              </a:solidFill>
              <a:latin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4" Type="http://schemas.openxmlformats.org/officeDocument/2006/relationships/slideLayout" Target="../slideLayouts/slideLayout9.xml"/><Relationship Id="rId5" Type="http://schemas.openxmlformats.org/officeDocument/2006/relationships/slideLayout" Target="../slideLayouts/slideLayout10.xml"/><Relationship Id="rId6" Type="http://schemas.openxmlformats.org/officeDocument/2006/relationships/theme" Target="../theme/theme2.xml"/><Relationship Id="rId1" Type="http://schemas.openxmlformats.org/officeDocument/2006/relationships/slideLayout" Target="../slideLayouts/slideLayout6.xml"/><Relationship Id="rId2"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21.xml"/><Relationship Id="rId12" Type="http://schemas.openxmlformats.org/officeDocument/2006/relationships/theme" Target="../theme/theme3.xml"/><Relationship Id="rId1" Type="http://schemas.openxmlformats.org/officeDocument/2006/relationships/slideLayout" Target="../slideLayouts/slideLayout11.xml"/><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651509" y="1626107"/>
            <a:ext cx="7840980" cy="769619"/>
          </a:xfrm>
          <a:prstGeom prst="rect">
            <a:avLst/>
          </a:prstGeom>
        </p:spPr>
        <p:txBody>
          <a:bodyPr wrap="square" lIns="0" tIns="0" rIns="0" bIns="0">
            <a:spAutoFit/>
          </a:bodyPr>
          <a:lstStyle>
            <a:lvl1pPr>
              <a:defRPr sz="2800" b="0" i="0">
                <a:solidFill>
                  <a:schemeClr val="tx1"/>
                </a:solidFill>
                <a:latin typeface="Georgia"/>
                <a:cs typeface="Georgia"/>
              </a:defRPr>
            </a:lvl1pPr>
          </a:lstStyle>
          <a:p>
            <a:endParaRPr/>
          </a:p>
        </p:txBody>
      </p:sp>
      <p:sp>
        <p:nvSpPr>
          <p:cNvPr id="3" name="Holder 3"/>
          <p:cNvSpPr>
            <a:spLocks noGrp="1"/>
          </p:cNvSpPr>
          <p:nvPr>
            <p:ph type="body" idx="1"/>
          </p:nvPr>
        </p:nvSpPr>
        <p:spPr>
          <a:xfrm>
            <a:off x="315595" y="1700784"/>
            <a:ext cx="8512810" cy="1828800"/>
          </a:xfrm>
          <a:prstGeom prst="rect">
            <a:avLst/>
          </a:prstGeom>
        </p:spPr>
        <p:txBody>
          <a:bodyPr wrap="square" lIns="0" tIns="0" rIns="0" bIns="0">
            <a:spAutoFit/>
          </a:bodyPr>
          <a:lstStyle>
            <a:lvl1pPr>
              <a:defRPr sz="2400" b="0" i="0">
                <a:solidFill>
                  <a:schemeClr val="tx1"/>
                </a:solidFill>
                <a:latin typeface="Georgia"/>
                <a:cs typeface="Georgia"/>
              </a:defRPr>
            </a:lvl1pPr>
          </a:lstStyle>
          <a:p>
            <a:endParaRPr/>
          </a:p>
        </p:txBody>
      </p:sp>
      <p:sp>
        <p:nvSpPr>
          <p:cNvPr id="4" name="Holder 4"/>
          <p:cNvSpPr>
            <a:spLocks noGrp="1"/>
          </p:cNvSpPr>
          <p:nvPr>
            <p:ph type="ftr" sz="quarter" idx="5"/>
          </p:nvPr>
        </p:nvSpPr>
        <p:spPr>
          <a:xfrm>
            <a:off x="3108960" y="6377940"/>
            <a:ext cx="2926079" cy="342900"/>
          </a:xfrm>
          <a:prstGeom prst="rect">
            <a:avLst/>
          </a:prstGeom>
        </p:spPr>
        <p:txBody>
          <a:bodyPr wrap="square" lIns="0" tIns="0" rIns="0" bIns="0">
            <a:spAutoFit/>
          </a:bodyPr>
          <a:lstStyle>
            <a:lvl1pPr algn="ctr">
              <a:defRPr>
                <a:solidFill>
                  <a:schemeClr val="tx1">
                    <a:tint val="75000"/>
                  </a:schemeClr>
                </a:solidFill>
              </a:defRPr>
            </a:lvl1pPr>
          </a:lstStyle>
          <a:p>
            <a:pPr defTabSz="457200"/>
            <a:endParaRPr>
              <a:solidFill>
                <a:prstClr val="black">
                  <a:tint val="75000"/>
                </a:prstClr>
              </a:solidFill>
              <a:latin typeface="Calibri"/>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pPr defTabSz="457200"/>
            <a:fld id="{1D8BD707-D9CF-40AE-B4C6-C98DA3205C09}" type="datetimeFigureOut">
              <a:rPr lang="en-US">
                <a:solidFill>
                  <a:prstClr val="black">
                    <a:tint val="75000"/>
                  </a:prstClr>
                </a:solidFill>
                <a:latin typeface="Calibri"/>
              </a:rPr>
              <a:pPr defTabSz="457200"/>
              <a:t>1/3/17</a:t>
            </a:fld>
            <a:endParaRPr lang="en-US">
              <a:solidFill>
                <a:prstClr val="black">
                  <a:tint val="75000"/>
                </a:prstClr>
              </a:solidFill>
              <a:latin typeface="Calibri"/>
            </a:endParaRPr>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pPr defTabSz="457200"/>
            <a:fld id="{B6F15528-21DE-4FAA-801E-634DDDAF4B2B}" type="slidenum">
              <a:rPr>
                <a:solidFill>
                  <a:prstClr val="black">
                    <a:tint val="75000"/>
                  </a:prstClr>
                </a:solidFill>
                <a:latin typeface="Calibri"/>
              </a:rPr>
              <a:pPr defTabSz="457200"/>
              <a:t>‹#›</a:t>
            </a:fld>
            <a:endParaRPr>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651509" y="1626107"/>
            <a:ext cx="7840980" cy="769619"/>
          </a:xfrm>
          <a:prstGeom prst="rect">
            <a:avLst/>
          </a:prstGeom>
        </p:spPr>
        <p:txBody>
          <a:bodyPr wrap="square" lIns="0" tIns="0" rIns="0" bIns="0">
            <a:spAutoFit/>
          </a:bodyPr>
          <a:lstStyle>
            <a:lvl1pPr>
              <a:defRPr sz="2800" b="0" i="0">
                <a:solidFill>
                  <a:schemeClr val="tx1"/>
                </a:solidFill>
                <a:latin typeface="Georgia"/>
                <a:cs typeface="Georgia"/>
              </a:defRPr>
            </a:lvl1pPr>
          </a:lstStyle>
          <a:p>
            <a:endParaRPr/>
          </a:p>
        </p:txBody>
      </p:sp>
      <p:sp>
        <p:nvSpPr>
          <p:cNvPr id="3" name="Holder 3"/>
          <p:cNvSpPr>
            <a:spLocks noGrp="1"/>
          </p:cNvSpPr>
          <p:nvPr>
            <p:ph type="body" idx="1"/>
          </p:nvPr>
        </p:nvSpPr>
        <p:spPr>
          <a:xfrm>
            <a:off x="315595" y="1700784"/>
            <a:ext cx="8512810" cy="1828800"/>
          </a:xfrm>
          <a:prstGeom prst="rect">
            <a:avLst/>
          </a:prstGeom>
        </p:spPr>
        <p:txBody>
          <a:bodyPr wrap="square" lIns="0" tIns="0" rIns="0" bIns="0">
            <a:spAutoFit/>
          </a:bodyPr>
          <a:lstStyle>
            <a:lvl1pPr>
              <a:defRPr sz="2400" b="0" i="0">
                <a:solidFill>
                  <a:schemeClr val="tx1"/>
                </a:solidFill>
                <a:latin typeface="Georgia"/>
                <a:cs typeface="Georgia"/>
              </a:defRPr>
            </a:lvl1pPr>
          </a:lstStyle>
          <a:p>
            <a:endParaRPr/>
          </a:p>
        </p:txBody>
      </p:sp>
      <p:sp>
        <p:nvSpPr>
          <p:cNvPr id="4" name="Holder 4"/>
          <p:cNvSpPr>
            <a:spLocks noGrp="1"/>
          </p:cNvSpPr>
          <p:nvPr>
            <p:ph type="ftr" sz="quarter" idx="5"/>
          </p:nvPr>
        </p:nvSpPr>
        <p:spPr>
          <a:xfrm>
            <a:off x="3108960" y="6377940"/>
            <a:ext cx="2926079" cy="342900"/>
          </a:xfrm>
          <a:prstGeom prst="rect">
            <a:avLst/>
          </a:prstGeom>
        </p:spPr>
        <p:txBody>
          <a:bodyPr wrap="square" lIns="0" tIns="0" rIns="0" bIns="0">
            <a:spAutoFit/>
          </a:bodyPr>
          <a:lstStyle>
            <a:lvl1pPr algn="ctr">
              <a:defRPr>
                <a:solidFill>
                  <a:schemeClr val="tx1">
                    <a:tint val="75000"/>
                  </a:schemeClr>
                </a:solidFill>
              </a:defRPr>
            </a:lvl1pPr>
          </a:lstStyle>
          <a:p>
            <a:pPr defTabSz="457200"/>
            <a:endParaRPr>
              <a:solidFill>
                <a:prstClr val="black">
                  <a:tint val="75000"/>
                </a:prstClr>
              </a:solidFill>
              <a:latin typeface="Calibri"/>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pPr defTabSz="457200"/>
            <a:fld id="{1D8BD707-D9CF-40AE-B4C6-C98DA3205C09}" type="datetimeFigureOut">
              <a:rPr lang="en-US">
                <a:solidFill>
                  <a:prstClr val="black">
                    <a:tint val="75000"/>
                  </a:prstClr>
                </a:solidFill>
                <a:latin typeface="Calibri"/>
              </a:rPr>
              <a:pPr defTabSz="457200"/>
              <a:t>1/3/17</a:t>
            </a:fld>
            <a:endParaRPr lang="en-US">
              <a:solidFill>
                <a:prstClr val="black">
                  <a:tint val="75000"/>
                </a:prstClr>
              </a:solidFill>
              <a:latin typeface="Calibri"/>
            </a:endParaRPr>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pPr defTabSz="457200"/>
            <a:fld id="{B6F15528-21DE-4FAA-801E-634DDDAF4B2B}" type="slidenum">
              <a:rPr>
                <a:solidFill>
                  <a:prstClr val="black">
                    <a:tint val="75000"/>
                  </a:prstClr>
                </a:solidFill>
                <a:latin typeface="Calibri"/>
              </a:rPr>
              <a:pPr defTabSz="457200"/>
              <a:t>‹#›</a:t>
            </a:fld>
            <a:endParaRPr>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1606045" y="964692"/>
            <a:ext cx="5937755"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pPr defTabSz="457200"/>
            <a:fld id="{1D8BD707-D9CF-40AE-B4C6-C98DA3205C09}" type="datetimeFigureOut">
              <a:rPr lang="en-US" smtClean="0">
                <a:solidFill>
                  <a:prstClr val="black">
                    <a:tint val="75000"/>
                  </a:prstClr>
                </a:solidFill>
                <a:latin typeface="Calibri"/>
              </a:rPr>
              <a:pPr defTabSz="457200"/>
              <a:t>1/3/17</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pPr defTabSz="457200"/>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pPr defTabSz="457200"/>
            <a:fld id="{B6F15528-21DE-4FAA-801E-634DDDAF4B2B}" type="slidenum">
              <a:rPr lang="uk-UA" smtClean="0">
                <a:solidFill>
                  <a:prstClr val="black">
                    <a:tint val="75000"/>
                  </a:prstClr>
                </a:solidFill>
                <a:latin typeface="Calibri"/>
              </a:rPr>
              <a:pPr defTabSz="457200"/>
              <a:t>‹#›</a:t>
            </a:fld>
            <a:endParaRPr lang="uk-UA">
              <a:solidFill>
                <a:prstClr val="black">
                  <a:tint val="75000"/>
                </a:prstClr>
              </a:solidFill>
              <a:latin typeface="Calibri"/>
            </a:endParaRPr>
          </a:p>
        </p:txBody>
      </p:sp>
    </p:spTree>
    <p:extLst>
      <p:ext uri="{BB962C8B-B14F-4D97-AF65-F5344CB8AC3E}">
        <p14:creationId xmlns:p14="http://schemas.microsoft.com/office/powerpoint/2010/main" val="188605030"/>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tags" Target="../tags/tag4.xml"/><Relationship Id="rId4" Type="http://schemas.openxmlformats.org/officeDocument/2006/relationships/tags" Target="../tags/tag5.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2.xml"/><Relationship Id="rId2" Type="http://schemas.openxmlformats.org/officeDocument/2006/relationships/tags" Target="../tags/tag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tags" Target="../tags/tag8.xml"/><Relationship Id="rId4" Type="http://schemas.openxmlformats.org/officeDocument/2006/relationships/tags" Target="../tags/tag9.xml"/><Relationship Id="rId5" Type="http://schemas.openxmlformats.org/officeDocument/2006/relationships/tags" Target="../tags/tag10.xml"/><Relationship Id="rId6" Type="http://schemas.openxmlformats.org/officeDocument/2006/relationships/slideLayout" Target="../slideLayouts/slideLayout17.xml"/><Relationship Id="rId7" Type="http://schemas.openxmlformats.org/officeDocument/2006/relationships/image" Target="../media/image1.png"/><Relationship Id="rId8" Type="http://schemas.openxmlformats.org/officeDocument/2006/relationships/image" Target="../media/image2.jpeg"/><Relationship Id="rId1" Type="http://schemas.openxmlformats.org/officeDocument/2006/relationships/tags" Target="../tags/tag6.xml"/><Relationship Id="rId2"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tags" Target="../tags/tag13.xml"/><Relationship Id="rId4" Type="http://schemas.openxmlformats.org/officeDocument/2006/relationships/tags" Target="../tags/tag14.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11.xml"/><Relationship Id="rId2" Type="http://schemas.openxmlformats.org/officeDocument/2006/relationships/tags" Target="../tags/tag12.xml"/></Relationships>
</file>

<file path=ppt/slides/_rels/slide11.xml.rels><?xml version="1.0" encoding="UTF-8" standalone="yes"?>
<Relationships xmlns="http://schemas.openxmlformats.org/package/2006/relationships"><Relationship Id="rId3" Type="http://schemas.openxmlformats.org/officeDocument/2006/relationships/tags" Target="../tags/tag17.xml"/><Relationship Id="rId4" Type="http://schemas.openxmlformats.org/officeDocument/2006/relationships/tags" Target="../tags/tag18.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15.xml"/><Relationship Id="rId2" Type="http://schemas.openxmlformats.org/officeDocument/2006/relationships/tags" Target="../tags/tag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4.png"/><Relationship Id="rId3" Type="http://schemas.openxmlformats.org/officeDocument/2006/relationships/image" Target="../media/image5.jpg"/></Relationships>
</file>

<file path=ppt/slides/_rels/slide13.xml.rels><?xml version="1.0" encoding="UTF-8" standalone="yes"?>
<Relationships xmlns="http://schemas.openxmlformats.org/package/2006/relationships"><Relationship Id="rId3" Type="http://schemas.openxmlformats.org/officeDocument/2006/relationships/tags" Target="../tags/tag21.xml"/><Relationship Id="rId4" Type="http://schemas.openxmlformats.org/officeDocument/2006/relationships/tags" Target="../tags/tag22.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19.xml"/><Relationship Id="rId2" Type="http://schemas.openxmlformats.org/officeDocument/2006/relationships/tags" Target="../tags/tag20.xml"/></Relationships>
</file>

<file path=ppt/slides/_rels/slide14.xml.rels><?xml version="1.0" encoding="UTF-8" standalone="yes"?>
<Relationships xmlns="http://schemas.openxmlformats.org/package/2006/relationships"><Relationship Id="rId3" Type="http://schemas.openxmlformats.org/officeDocument/2006/relationships/tags" Target="../tags/tag25.xml"/><Relationship Id="rId4" Type="http://schemas.openxmlformats.org/officeDocument/2006/relationships/tags" Target="../tags/tag26.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23.xml"/><Relationship Id="rId2" Type="http://schemas.openxmlformats.org/officeDocument/2006/relationships/tags" Target="../tags/tag24.xml"/></Relationships>
</file>

<file path=ppt/slides/_rels/slide15.xml.rels><?xml version="1.0" encoding="UTF-8" standalone="yes"?>
<Relationships xmlns="http://schemas.openxmlformats.org/package/2006/relationships"><Relationship Id="rId3" Type="http://schemas.openxmlformats.org/officeDocument/2006/relationships/tags" Target="../tags/tag29.xml"/><Relationship Id="rId4" Type="http://schemas.openxmlformats.org/officeDocument/2006/relationships/tags" Target="../tags/tag30.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27.xml"/><Relationship Id="rId2" Type="http://schemas.openxmlformats.org/officeDocument/2006/relationships/tags" Target="../tags/tag2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tags" Target="../tags/tag33.xml"/><Relationship Id="rId4" Type="http://schemas.openxmlformats.org/officeDocument/2006/relationships/tags" Target="../tags/tag34.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31.xml"/><Relationship Id="rId2" Type="http://schemas.openxmlformats.org/officeDocument/2006/relationships/tags" Target="../tags/tag32.xml"/></Relationships>
</file>

<file path=ppt/slides/_rels/slide18.xml.rels><?xml version="1.0" encoding="UTF-8" standalone="yes"?>
<Relationships xmlns="http://schemas.openxmlformats.org/package/2006/relationships"><Relationship Id="rId3" Type="http://schemas.openxmlformats.org/officeDocument/2006/relationships/tags" Target="../tags/tag37.xml"/><Relationship Id="rId4" Type="http://schemas.openxmlformats.org/officeDocument/2006/relationships/tags" Target="../tags/tag38.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35.xml"/><Relationship Id="rId2" Type="http://schemas.openxmlformats.org/officeDocument/2006/relationships/tags" Target="../tags/tag36.xml"/></Relationships>
</file>

<file path=ppt/slides/_rels/slide19.xml.rels><?xml version="1.0" encoding="UTF-8" standalone="yes"?>
<Relationships xmlns="http://schemas.openxmlformats.org/package/2006/relationships"><Relationship Id="rId3" Type="http://schemas.openxmlformats.org/officeDocument/2006/relationships/tags" Target="../tags/tag41.xml"/><Relationship Id="rId4" Type="http://schemas.openxmlformats.org/officeDocument/2006/relationships/tags" Target="../tags/tag42.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39.xml"/><Relationship Id="rId2" Type="http://schemas.openxmlformats.org/officeDocument/2006/relationships/tags" Target="../tags/tag40.xml"/></Relationships>
</file>

<file path=ppt/slides/_rels/slide20.xml.rels><?xml version="1.0" encoding="UTF-8" standalone="yes"?>
<Relationships xmlns="http://schemas.openxmlformats.org/package/2006/relationships"><Relationship Id="rId3" Type="http://schemas.openxmlformats.org/officeDocument/2006/relationships/tags" Target="../tags/tag45.xml"/><Relationship Id="rId4" Type="http://schemas.openxmlformats.org/officeDocument/2006/relationships/tags" Target="../tags/tag46.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43.xml"/><Relationship Id="rId2" Type="http://schemas.openxmlformats.org/officeDocument/2006/relationships/tags" Target="../tags/tag44.xml"/></Relationships>
</file>

<file path=ppt/slides/_rels/slide21.xml.rels><?xml version="1.0" encoding="UTF-8" standalone="yes"?>
<Relationships xmlns="http://schemas.openxmlformats.org/package/2006/relationships"><Relationship Id="rId3" Type="http://schemas.openxmlformats.org/officeDocument/2006/relationships/tags" Target="../tags/tag49.xml"/><Relationship Id="rId4" Type="http://schemas.openxmlformats.org/officeDocument/2006/relationships/tags" Target="../tags/tag50.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47.xml"/><Relationship Id="rId2" Type="http://schemas.openxmlformats.org/officeDocument/2006/relationships/tags" Target="../tags/tag4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tags" Target="../tags/tag53.xml"/><Relationship Id="rId4" Type="http://schemas.openxmlformats.org/officeDocument/2006/relationships/tags" Target="../tags/tag54.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51.xml"/><Relationship Id="rId2" Type="http://schemas.openxmlformats.org/officeDocument/2006/relationships/tags" Target="../tags/tag52.xml"/></Relationships>
</file>

<file path=ppt/slides/_rels/slide24.xml.rels><?xml version="1.0" encoding="UTF-8" standalone="yes"?>
<Relationships xmlns="http://schemas.openxmlformats.org/package/2006/relationships"><Relationship Id="rId3" Type="http://schemas.openxmlformats.org/officeDocument/2006/relationships/tags" Target="../tags/tag57.xml"/><Relationship Id="rId4" Type="http://schemas.openxmlformats.org/officeDocument/2006/relationships/tags" Target="../tags/tag58.xml"/><Relationship Id="rId5" Type="http://schemas.openxmlformats.org/officeDocument/2006/relationships/slideLayout" Target="../slideLayouts/slideLayout17.xml"/><Relationship Id="rId6" Type="http://schemas.openxmlformats.org/officeDocument/2006/relationships/image" Target="../media/image1.png"/><Relationship Id="rId7" Type="http://schemas.openxmlformats.org/officeDocument/2006/relationships/image" Target="../media/image2.jpeg"/><Relationship Id="rId1" Type="http://schemas.openxmlformats.org/officeDocument/2006/relationships/tags" Target="../tags/tag55.xml"/><Relationship Id="rId2" Type="http://schemas.openxmlformats.org/officeDocument/2006/relationships/tags" Target="../tags/tag5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Cervical </a:t>
            </a:r>
            <a:r>
              <a:rPr lang="en-US" dirty="0" smtClean="0"/>
              <a:t>Diagnosis</a:t>
            </a:r>
            <a:br>
              <a:rPr lang="en-US" dirty="0" smtClean="0"/>
            </a:br>
            <a:r>
              <a:rPr lang="en-US" dirty="0" smtClean="0"/>
              <a:t>&amp; treatment </a:t>
            </a:r>
            <a:r>
              <a:rPr lang="en-US" dirty="0" smtClean="0"/>
              <a:t/>
            </a:r>
            <a:br>
              <a:rPr lang="en-US" dirty="0" smtClean="0"/>
            </a:br>
            <a:r>
              <a:rPr lang="en-US" dirty="0"/>
              <a:t>	</a:t>
            </a:r>
          </a:p>
        </p:txBody>
      </p:sp>
      <p:sp>
        <p:nvSpPr>
          <p:cNvPr id="3" name="Subtitle 2"/>
          <p:cNvSpPr>
            <a:spLocks noGrp="1"/>
          </p:cNvSpPr>
          <p:nvPr>
            <p:ph type="subTitle" idx="1"/>
          </p:nvPr>
        </p:nvSpPr>
        <p:spPr/>
        <p:txBody>
          <a:bodyPr/>
          <a:lstStyle/>
          <a:p>
            <a:r>
              <a:rPr lang="en-US" dirty="0" smtClean="0"/>
              <a:t>By: Laura </a:t>
            </a:r>
            <a:r>
              <a:rPr lang="en-US" dirty="0" err="1" smtClean="0"/>
              <a:t>Jabczenki</a:t>
            </a:r>
            <a:endParaRPr lang="en-US" dirty="0" smtClean="0"/>
          </a:p>
        </p:txBody>
      </p:sp>
    </p:spTree>
    <p:extLst>
      <p:ext uri="{BB962C8B-B14F-4D97-AF65-F5344CB8AC3E}">
        <p14:creationId xmlns:p14="http://schemas.microsoft.com/office/powerpoint/2010/main" val="9363854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Cervical Anatomy	</a:t>
            </a:r>
            <a:endParaRPr lang="en-US" dirty="0"/>
          </a:p>
        </p:txBody>
      </p:sp>
      <p:sp>
        <p:nvSpPr>
          <p:cNvPr id="3" name="Content Placeholder 2"/>
          <p:cNvSpPr>
            <a:spLocks noGrp="1"/>
          </p:cNvSpPr>
          <p:nvPr>
            <p:ph idx="1"/>
          </p:nvPr>
        </p:nvSpPr>
        <p:spPr>
          <a:xfrm>
            <a:off x="765174" y="2327564"/>
            <a:ext cx="8378825" cy="3939916"/>
          </a:xfrm>
        </p:spPr>
        <p:txBody>
          <a:bodyPr>
            <a:normAutofit/>
          </a:bodyPr>
          <a:lstStyle/>
          <a:p>
            <a:r>
              <a:rPr lang="en-US" dirty="0" smtClean="0"/>
              <a:t>OA – Occiput on Atlas (C1)</a:t>
            </a:r>
          </a:p>
          <a:p>
            <a:pPr lvl="1"/>
            <a:r>
              <a:rPr lang="en-US" dirty="0" smtClean="0"/>
              <a:t>Allows flexion and extension</a:t>
            </a:r>
          </a:p>
          <a:p>
            <a:pPr lvl="1"/>
            <a:r>
              <a:rPr lang="en-US" dirty="0" smtClean="0"/>
              <a:t>“Yes” joint</a:t>
            </a:r>
          </a:p>
          <a:p>
            <a:r>
              <a:rPr lang="en-US" dirty="0" smtClean="0"/>
              <a:t>AA – Atlas (C1) on Axis (C2)</a:t>
            </a:r>
          </a:p>
          <a:p>
            <a:pPr lvl="1"/>
            <a:r>
              <a:rPr lang="en-US" dirty="0"/>
              <a:t>Accounts for 50% of cervical spine </a:t>
            </a:r>
            <a:r>
              <a:rPr lang="en-US" dirty="0" smtClean="0"/>
              <a:t>rotation, no </a:t>
            </a:r>
            <a:r>
              <a:rPr lang="en-US" dirty="0" err="1" smtClean="0"/>
              <a:t>sidebending</a:t>
            </a:r>
            <a:endParaRPr lang="en-US" dirty="0"/>
          </a:p>
          <a:p>
            <a:pPr lvl="1"/>
            <a:r>
              <a:rPr lang="en-US" dirty="0"/>
              <a:t>“No” joint </a:t>
            </a:r>
          </a:p>
          <a:p>
            <a:r>
              <a:rPr lang="en-US" dirty="0" smtClean="0"/>
              <a:t>Important Ligaments: Transverse Ligament, Cruciate Ligament, Alar Ligaments </a:t>
            </a:r>
          </a:p>
          <a:p>
            <a:pPr lvl="1"/>
            <a:r>
              <a:rPr lang="en-US" dirty="0" smtClean="0"/>
              <a:t>All of these strengthen the connection between the occiput, C1, and C2 and allow for stability </a:t>
            </a:r>
          </a:p>
          <a:p>
            <a:endParaRPr lang="en-US" dirty="0" smtClean="0"/>
          </a:p>
        </p:txBody>
      </p:sp>
      <p:sp>
        <p:nvSpPr>
          <p:cNvPr id="4" name="TextBox 3"/>
          <p:cNvSpPr txBox="1"/>
          <p:nvPr/>
        </p:nvSpPr>
        <p:spPr>
          <a:xfrm>
            <a:off x="6118167" y="2510444"/>
            <a:ext cx="3325091" cy="646331"/>
          </a:xfrm>
          <a:prstGeom prst="rect">
            <a:avLst/>
          </a:prstGeom>
          <a:noFill/>
        </p:spPr>
        <p:txBody>
          <a:bodyPr wrap="square" rtlCol="0">
            <a:spAutoFit/>
          </a:bodyPr>
          <a:lstStyle/>
          <a:p>
            <a:r>
              <a:rPr lang="en-US" dirty="0" smtClean="0">
                <a:solidFill>
                  <a:srgbClr val="00B050"/>
                </a:solidFill>
              </a:rPr>
              <a:t>*If you mix up atlas and axis, remember </a:t>
            </a:r>
            <a:r>
              <a:rPr lang="en-US" dirty="0" err="1" smtClean="0">
                <a:solidFill>
                  <a:srgbClr val="00B050"/>
                </a:solidFill>
              </a:rPr>
              <a:t>aTlas</a:t>
            </a:r>
            <a:r>
              <a:rPr lang="en-US" dirty="0" smtClean="0">
                <a:solidFill>
                  <a:srgbClr val="00B050"/>
                </a:solidFill>
              </a:rPr>
              <a:t> is on Top</a:t>
            </a:r>
            <a:endParaRPr lang="en-US" dirty="0">
              <a:solidFill>
                <a:srgbClr val="00B050"/>
              </a:solidFill>
            </a:endParaRPr>
          </a:p>
        </p:txBody>
      </p:sp>
    </p:spTree>
    <p:extLst>
      <p:ext uri="{BB962C8B-B14F-4D97-AF65-F5344CB8AC3E}">
        <p14:creationId xmlns:p14="http://schemas.microsoft.com/office/powerpoint/2010/main" val="24354770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Cervical Anatomy</a:t>
            </a:r>
            <a:endParaRPr lang="en-US" dirty="0"/>
          </a:p>
        </p:txBody>
      </p:sp>
      <p:sp>
        <p:nvSpPr>
          <p:cNvPr id="3" name="Content Placeholder 2"/>
          <p:cNvSpPr>
            <a:spLocks noGrp="1"/>
          </p:cNvSpPr>
          <p:nvPr>
            <p:ph idx="1"/>
          </p:nvPr>
        </p:nvSpPr>
        <p:spPr>
          <a:xfrm>
            <a:off x="210440" y="2394065"/>
            <a:ext cx="8738308" cy="4463935"/>
          </a:xfrm>
        </p:spPr>
        <p:txBody>
          <a:bodyPr>
            <a:normAutofit/>
          </a:bodyPr>
          <a:lstStyle/>
          <a:p>
            <a:r>
              <a:rPr lang="en-US" dirty="0" smtClean="0"/>
              <a:t>C1 &amp; C2 have atypical vertebral bodies and articulations</a:t>
            </a:r>
          </a:p>
          <a:p>
            <a:pPr lvl="1"/>
            <a:r>
              <a:rPr lang="en-US" dirty="0" smtClean="0"/>
              <a:t>Rotate and </a:t>
            </a:r>
            <a:r>
              <a:rPr lang="en-US" dirty="0" err="1" smtClean="0"/>
              <a:t>sidebend</a:t>
            </a:r>
            <a:r>
              <a:rPr lang="en-US" dirty="0" smtClean="0"/>
              <a:t> opposite with flexion or extension </a:t>
            </a:r>
          </a:p>
          <a:p>
            <a:r>
              <a:rPr lang="en-US" dirty="0" smtClean="0"/>
              <a:t>C3-C7 have typical vertebral bodies and articulations</a:t>
            </a:r>
          </a:p>
          <a:p>
            <a:pPr lvl="1"/>
            <a:r>
              <a:rPr lang="en-US" dirty="0" err="1" smtClean="0"/>
              <a:t>Fryettes</a:t>
            </a:r>
            <a:r>
              <a:rPr lang="en-US" dirty="0" smtClean="0"/>
              <a:t> 2</a:t>
            </a:r>
            <a:r>
              <a:rPr lang="en-US" baseline="30000" dirty="0" smtClean="0"/>
              <a:t>nd</a:t>
            </a:r>
            <a:r>
              <a:rPr lang="en-US" dirty="0" smtClean="0"/>
              <a:t> Principle – Rotation and SB occur in the same direction with flexion or extension </a:t>
            </a:r>
          </a:p>
          <a:p>
            <a:pPr lvl="1"/>
            <a:r>
              <a:rPr lang="en-US" dirty="0" smtClean="0"/>
              <a:t>Joints of </a:t>
            </a:r>
            <a:r>
              <a:rPr lang="en-US" dirty="0" err="1" smtClean="0"/>
              <a:t>Lushka</a:t>
            </a:r>
            <a:r>
              <a:rPr lang="en-US" dirty="0" smtClean="0"/>
              <a:t>  - lateral joints involving the </a:t>
            </a:r>
            <a:r>
              <a:rPr lang="en-US" dirty="0" err="1" smtClean="0"/>
              <a:t>uncinate</a:t>
            </a:r>
            <a:r>
              <a:rPr lang="en-US" dirty="0" smtClean="0"/>
              <a:t> processes found on the vertebral bodies </a:t>
            </a:r>
          </a:p>
          <a:p>
            <a:r>
              <a:rPr lang="en-US" dirty="0" smtClean="0"/>
              <a:t>Important Ligaments – Anterior Longitudinal Ligament, Posterior Longitudinal Ligament, </a:t>
            </a:r>
            <a:r>
              <a:rPr lang="en-US" dirty="0" err="1" smtClean="0"/>
              <a:t>Ligamentum</a:t>
            </a:r>
            <a:r>
              <a:rPr lang="en-US" dirty="0" smtClean="0"/>
              <a:t> </a:t>
            </a:r>
            <a:r>
              <a:rPr lang="en-US" dirty="0" err="1" smtClean="0"/>
              <a:t>flava</a:t>
            </a:r>
            <a:r>
              <a:rPr lang="en-US" dirty="0" smtClean="0"/>
              <a:t>, </a:t>
            </a:r>
            <a:r>
              <a:rPr lang="en-US" dirty="0" err="1" smtClean="0"/>
              <a:t>Supraspinous</a:t>
            </a:r>
            <a:r>
              <a:rPr lang="en-US" dirty="0" smtClean="0"/>
              <a:t> and </a:t>
            </a:r>
            <a:r>
              <a:rPr lang="en-US" dirty="0" err="1" smtClean="0"/>
              <a:t>interspinous</a:t>
            </a:r>
            <a:r>
              <a:rPr lang="en-US" dirty="0" smtClean="0"/>
              <a:t> Ligaments</a:t>
            </a:r>
          </a:p>
          <a:p>
            <a:pPr lvl="1"/>
            <a:r>
              <a:rPr lang="en-US" dirty="0" smtClean="0"/>
              <a:t>All of these </a:t>
            </a:r>
            <a:r>
              <a:rPr lang="en-US" dirty="0" smtClean="0"/>
              <a:t>strengthen </a:t>
            </a:r>
            <a:r>
              <a:rPr lang="en-US" dirty="0" smtClean="0"/>
              <a:t>the cervical spine and allows maintenance of joint and disc integrity </a:t>
            </a:r>
          </a:p>
        </p:txBody>
      </p:sp>
    </p:spTree>
    <p:extLst>
      <p:ext uri="{BB962C8B-B14F-4D97-AF65-F5344CB8AC3E}">
        <p14:creationId xmlns:p14="http://schemas.microsoft.com/office/powerpoint/2010/main" val="29607247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Cervical Nerves</a:t>
            </a:r>
            <a:endParaRPr lang="en-US" dirty="0"/>
          </a:p>
        </p:txBody>
      </p:sp>
      <p:sp>
        <p:nvSpPr>
          <p:cNvPr id="3" name="Content Placeholder 2"/>
          <p:cNvSpPr>
            <a:spLocks noGrp="1"/>
          </p:cNvSpPr>
          <p:nvPr>
            <p:ph idx="1"/>
          </p:nvPr>
        </p:nvSpPr>
        <p:spPr/>
        <p:txBody>
          <a:bodyPr/>
          <a:lstStyle/>
          <a:p>
            <a:r>
              <a:rPr lang="en-US" dirty="0" smtClean="0"/>
              <a:t>The cervical plexus</a:t>
            </a:r>
          </a:p>
          <a:p>
            <a:pPr lvl="1"/>
            <a:r>
              <a:rPr lang="en-US" dirty="0" smtClean="0"/>
              <a:t>C1-C8 even though there are only 7 cervical vertebra </a:t>
            </a:r>
          </a:p>
          <a:p>
            <a:pPr lvl="1"/>
            <a:r>
              <a:rPr lang="en-US" dirty="0" smtClean="0"/>
              <a:t>C1 nerve exits above C1 vertebra, C8 nerve exits below C7 vertebra </a:t>
            </a:r>
          </a:p>
          <a:p>
            <a:r>
              <a:rPr lang="en-US" dirty="0" smtClean="0"/>
              <a:t>Brachial Plexus</a:t>
            </a:r>
          </a:p>
          <a:p>
            <a:pPr lvl="1"/>
            <a:r>
              <a:rPr lang="en-US" dirty="0" smtClean="0"/>
              <a:t>C5-T1</a:t>
            </a:r>
          </a:p>
          <a:p>
            <a:pPr lvl="1"/>
            <a:r>
              <a:rPr lang="en-US" dirty="0" smtClean="0"/>
              <a:t>Passes between the Anterior and Middle Scalene</a:t>
            </a:r>
          </a:p>
          <a:p>
            <a:pPr lvl="1"/>
            <a:r>
              <a:rPr lang="en-US" dirty="0" smtClean="0"/>
              <a:t>Roots/Trunks/Divisions/Cords/Branches </a:t>
            </a:r>
            <a:endParaRPr lang="en-US" dirty="0"/>
          </a:p>
        </p:txBody>
      </p:sp>
    </p:spTree>
    <p:extLst>
      <p:ext uri="{BB962C8B-B14F-4D97-AF65-F5344CB8AC3E}">
        <p14:creationId xmlns:p14="http://schemas.microsoft.com/office/powerpoint/2010/main" val="6099776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Cervical Muscles</a:t>
            </a:r>
            <a:endParaRPr lang="en-US" dirty="0"/>
          </a:p>
        </p:txBody>
      </p:sp>
      <p:sp>
        <p:nvSpPr>
          <p:cNvPr id="3" name="Content Placeholder 2"/>
          <p:cNvSpPr>
            <a:spLocks noGrp="1"/>
          </p:cNvSpPr>
          <p:nvPr>
            <p:ph idx="1"/>
          </p:nvPr>
        </p:nvSpPr>
        <p:spPr>
          <a:xfrm>
            <a:off x="254234" y="2583180"/>
            <a:ext cx="8709111" cy="3667453"/>
          </a:xfrm>
        </p:spPr>
        <p:txBody>
          <a:bodyPr/>
          <a:lstStyle/>
          <a:p>
            <a:r>
              <a:rPr lang="en-US" dirty="0" smtClean="0"/>
              <a:t>Trapezius – stabilizes and elevates the scapula</a:t>
            </a:r>
          </a:p>
          <a:p>
            <a:r>
              <a:rPr lang="en-US" dirty="0" err="1" smtClean="0"/>
              <a:t>Levator</a:t>
            </a:r>
            <a:r>
              <a:rPr lang="en-US" dirty="0" smtClean="0"/>
              <a:t> Scapulae – elevates and medially rotates the scapula</a:t>
            </a:r>
          </a:p>
          <a:p>
            <a:r>
              <a:rPr lang="en-US" dirty="0" smtClean="0"/>
              <a:t>Splenius </a:t>
            </a:r>
            <a:r>
              <a:rPr lang="en-US" dirty="0" err="1" smtClean="0"/>
              <a:t>Capitus</a:t>
            </a:r>
            <a:r>
              <a:rPr lang="en-US" dirty="0" smtClean="0"/>
              <a:t> and </a:t>
            </a:r>
            <a:r>
              <a:rPr lang="en-US" dirty="0" err="1" smtClean="0"/>
              <a:t>Cervicis</a:t>
            </a:r>
            <a:r>
              <a:rPr lang="en-US" dirty="0" smtClean="0"/>
              <a:t> – Extend the head</a:t>
            </a:r>
          </a:p>
          <a:p>
            <a:r>
              <a:rPr lang="en-US" dirty="0" err="1" smtClean="0"/>
              <a:t>Scalenes</a:t>
            </a:r>
            <a:r>
              <a:rPr lang="en-US" dirty="0" smtClean="0"/>
              <a:t> – </a:t>
            </a:r>
            <a:r>
              <a:rPr lang="en-US" dirty="0" err="1" smtClean="0"/>
              <a:t>Sidebends</a:t>
            </a:r>
            <a:r>
              <a:rPr lang="en-US" dirty="0" smtClean="0"/>
              <a:t> the neck to the same side and elevates the 1</a:t>
            </a:r>
            <a:r>
              <a:rPr lang="en-US" baseline="30000" dirty="0" smtClean="0"/>
              <a:t>st</a:t>
            </a:r>
            <a:r>
              <a:rPr lang="en-US" dirty="0" smtClean="0"/>
              <a:t> or 2</a:t>
            </a:r>
            <a:r>
              <a:rPr lang="en-US" baseline="30000" dirty="0" smtClean="0"/>
              <a:t>nd</a:t>
            </a:r>
            <a:r>
              <a:rPr lang="en-US" dirty="0" smtClean="0"/>
              <a:t> rib</a:t>
            </a:r>
          </a:p>
          <a:p>
            <a:r>
              <a:rPr lang="en-US" dirty="0" smtClean="0"/>
              <a:t>SCM – Flexes and rotates the head to the opposite side</a:t>
            </a:r>
            <a:endParaRPr lang="en-US" dirty="0"/>
          </a:p>
        </p:txBody>
      </p:sp>
    </p:spTree>
    <p:extLst>
      <p:ext uri="{BB962C8B-B14F-4D97-AF65-F5344CB8AC3E}">
        <p14:creationId xmlns:p14="http://schemas.microsoft.com/office/powerpoint/2010/main" val="10564888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PAnswers"/>
          <p:cNvSpPr>
            <a:spLocks noGrp="1"/>
          </p:cNvSpPr>
          <p:nvPr>
            <p:ph idx="4294967295"/>
            <p:custDataLst>
              <p:tags r:id="rId2"/>
            </p:custDataLst>
          </p:nvPr>
        </p:nvSpPr>
        <p:spPr>
          <a:xfrm>
            <a:off x="0" y="2252663"/>
            <a:ext cx="4114800" cy="4525962"/>
          </a:xfrm>
        </p:spPr>
        <p:txBody>
          <a:bodyPr>
            <a:normAutofit/>
          </a:bodyPr>
          <a:lstStyle/>
          <a:p>
            <a:pPr marL="514350" indent="-514350">
              <a:buFont typeface="Arial" charset="0"/>
              <a:buAutoNum type="alphaUcPeriod"/>
            </a:pPr>
            <a:r>
              <a:rPr lang="en-US" sz="2800" dirty="0"/>
              <a:t>Rheumatoid </a:t>
            </a:r>
            <a:r>
              <a:rPr lang="en-US" sz="2800" dirty="0" smtClean="0"/>
              <a:t>Arthritis</a:t>
            </a:r>
            <a:endParaRPr lang="en-US" sz="2800" dirty="0" smtClean="0">
              <a:latin typeface="Calibri" charset="0"/>
              <a:ea typeface="MS PGothic" charset="0"/>
            </a:endParaRPr>
          </a:p>
          <a:p>
            <a:pPr marL="514350" indent="-514350" eaLnBrk="1" hangingPunct="1">
              <a:buFont typeface="Arial" charset="0"/>
              <a:buAutoNum type="alphaUcPeriod"/>
            </a:pPr>
            <a:r>
              <a:rPr lang="en-US" sz="2800" dirty="0" smtClean="0">
                <a:latin typeface="Calibri" charset="0"/>
                <a:ea typeface="MS PGothic" charset="0"/>
              </a:rPr>
              <a:t>Cancer</a:t>
            </a:r>
          </a:p>
          <a:p>
            <a:pPr marL="514350" indent="-514350" eaLnBrk="1" hangingPunct="1">
              <a:buFont typeface="Arial" charset="0"/>
              <a:buAutoNum type="alphaUcPeriod"/>
            </a:pPr>
            <a:r>
              <a:rPr lang="en-US" sz="2800" dirty="0" smtClean="0">
                <a:latin typeface="Calibri" charset="0"/>
                <a:ea typeface="MS PGothic" charset="0"/>
              </a:rPr>
              <a:t>Down’s Syndrome</a:t>
            </a:r>
          </a:p>
          <a:p>
            <a:pPr marL="514350" indent="-514350" eaLnBrk="1" hangingPunct="1">
              <a:buFont typeface="Arial" charset="0"/>
              <a:buAutoNum type="alphaUcPeriod"/>
            </a:pPr>
            <a:r>
              <a:rPr lang="en-US" sz="2800" dirty="0" smtClean="0">
                <a:latin typeface="Calibri" charset="0"/>
                <a:ea typeface="MS PGothic" charset="0"/>
              </a:rPr>
              <a:t>Neck Fracture </a:t>
            </a:r>
            <a:endParaRPr lang="en-US" sz="2800" dirty="0">
              <a:latin typeface="Calibri" charset="0"/>
              <a:ea typeface="MS PGothic" charset="0"/>
            </a:endParaRPr>
          </a:p>
        </p:txBody>
      </p:sp>
      <p:pic>
        <p:nvPicPr>
          <p:cNvPr id="7" name="TPChart" descr="98F66A3F7CF440968E2EC005F0664F74Chart20150807115402488.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600200"/>
            <a:ext cx="4572000" cy="5143500"/>
          </a:xfrm>
          <a:prstGeom prst="rect">
            <a:avLst/>
          </a:prstGeom>
        </p:spPr>
      </p:pic>
      <p:sp>
        <p:nvSpPr>
          <p:cNvPr id="8" name="CAI1"/>
          <p:cNvSpPr/>
          <p:nvPr>
            <p:custDataLst>
              <p:tags r:id="rId4"/>
            </p:custDataLst>
          </p:nvPr>
        </p:nvSpPr>
        <p:spPr>
          <a:xfrm>
            <a:off x="561798" y="2763791"/>
            <a:ext cx="1084122" cy="619760"/>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itle 1"/>
          <p:cNvSpPr txBox="1">
            <a:spLocks/>
          </p:cNvSpPr>
          <p:nvPr/>
        </p:nvSpPr>
        <p:spPr>
          <a:xfrm>
            <a:off x="176256" y="419793"/>
            <a:ext cx="8651860" cy="1608512"/>
          </a:xfrm>
          <a:prstGeom prst="rect">
            <a:avLst/>
          </a:prstGeom>
        </p:spPr>
        <p:txBody>
          <a:bodyPr/>
          <a:lst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a:lstStyle>
          <a:p>
            <a:r>
              <a:rPr lang="en-US" sz="2800" dirty="0">
                <a:solidFill>
                  <a:srgbClr val="0070C0"/>
                </a:solidFill>
              </a:rPr>
              <a:t>Rupture of the Transverse Ligament is </a:t>
            </a:r>
            <a:r>
              <a:rPr lang="en-US" sz="2800" dirty="0" smtClean="0">
                <a:solidFill>
                  <a:srgbClr val="0070C0"/>
                </a:solidFill>
              </a:rPr>
              <a:t>more likely </a:t>
            </a:r>
            <a:r>
              <a:rPr lang="en-US" sz="2800" dirty="0">
                <a:solidFill>
                  <a:srgbClr val="0070C0"/>
                </a:solidFill>
              </a:rPr>
              <a:t>to occur in all of the following conditions EXCEPT…</a:t>
            </a:r>
            <a:endParaRPr lang="en-US" dirty="0">
              <a:solidFill>
                <a:srgbClr val="0070C0"/>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819655" y="640080"/>
            <a:ext cx="5487924" cy="516636"/>
          </a:xfrm>
          <a:prstGeom prst="rect">
            <a:avLst/>
          </a:prstGeom>
          <a:blipFill>
            <a:blip r:embed="rId2" cstate="print"/>
            <a:stretch>
              <a:fillRect/>
            </a:stretch>
          </a:blipFill>
        </p:spPr>
        <p:txBody>
          <a:bodyPr wrap="square" lIns="0" tIns="0" rIns="0" bIns="0" rtlCol="0"/>
          <a:lstStyle/>
          <a:p>
            <a:pPr defTabSz="457200"/>
            <a:endParaRPr>
              <a:solidFill>
                <a:prstClr val="black"/>
              </a:solidFill>
              <a:latin typeface="Calibri"/>
            </a:endParaRPr>
          </a:p>
        </p:txBody>
      </p:sp>
      <p:sp>
        <p:nvSpPr>
          <p:cNvPr id="3" name="object 3"/>
          <p:cNvSpPr txBox="1">
            <a:spLocks noGrp="1"/>
          </p:cNvSpPr>
          <p:nvPr>
            <p:ph type="title"/>
          </p:nvPr>
        </p:nvSpPr>
        <p:spPr>
          <a:xfrm>
            <a:off x="806264" y="1625745"/>
            <a:ext cx="7514705" cy="1154162"/>
          </a:xfrm>
          <a:prstGeom prst="rect">
            <a:avLst/>
          </a:prstGeom>
        </p:spPr>
        <p:txBody>
          <a:bodyPr vert="horz" wrap="square" lIns="0" tIns="0" rIns="0" bIns="0" rtlCol="0">
            <a:spAutoFit/>
          </a:bodyPr>
          <a:lstStyle/>
          <a:p>
            <a:pPr marL="445770" marR="5080" indent="-411480">
              <a:lnSpc>
                <a:spcPts val="3030"/>
              </a:lnSpc>
              <a:buClr>
                <a:srgbClr val="F9F9F9"/>
              </a:buClr>
              <a:buSzPct val="64285"/>
              <a:buFont typeface="Wingdings"/>
              <a:buChar char=""/>
              <a:tabLst>
                <a:tab pos="445770" algn="l"/>
              </a:tabLst>
            </a:pPr>
            <a:r>
              <a:rPr spc="-20" dirty="0"/>
              <a:t>T</a:t>
            </a:r>
            <a:r>
              <a:rPr spc="-5" dirty="0"/>
              <a:t>h</a:t>
            </a:r>
            <a:r>
              <a:rPr spc="-10" dirty="0"/>
              <a:t>e</a:t>
            </a:r>
            <a:r>
              <a:rPr spc="15" dirty="0"/>
              <a:t> </a:t>
            </a:r>
            <a:r>
              <a:rPr spc="-10" dirty="0"/>
              <a:t>i</a:t>
            </a:r>
            <a:r>
              <a:rPr spc="-50" dirty="0"/>
              <a:t>n</a:t>
            </a:r>
            <a:r>
              <a:rPr spc="-30" dirty="0"/>
              <a:t>t</a:t>
            </a:r>
            <a:r>
              <a:rPr spc="30" dirty="0"/>
              <a:t>eg</a:t>
            </a:r>
            <a:r>
              <a:rPr spc="15" dirty="0"/>
              <a:t>r</a:t>
            </a:r>
            <a:r>
              <a:rPr spc="-10" dirty="0"/>
              <a:t>i</a:t>
            </a:r>
            <a:r>
              <a:rPr spc="-55" dirty="0"/>
              <a:t>t</a:t>
            </a:r>
            <a:r>
              <a:rPr spc="175" dirty="0"/>
              <a:t>y</a:t>
            </a:r>
            <a:r>
              <a:rPr spc="15" dirty="0"/>
              <a:t> </a:t>
            </a:r>
            <a:r>
              <a:rPr spc="10" dirty="0"/>
              <a:t>o</a:t>
            </a:r>
            <a:r>
              <a:rPr spc="20" dirty="0"/>
              <a:t>f</a:t>
            </a:r>
            <a:r>
              <a:rPr spc="25" dirty="0"/>
              <a:t> </a:t>
            </a:r>
            <a:r>
              <a:rPr spc="-55" dirty="0"/>
              <a:t>t</a:t>
            </a:r>
            <a:r>
              <a:rPr spc="-5" dirty="0"/>
              <a:t>hi</a:t>
            </a:r>
            <a:r>
              <a:rPr spc="-25" dirty="0"/>
              <a:t>s</a:t>
            </a:r>
            <a:r>
              <a:rPr spc="20" dirty="0"/>
              <a:t> </a:t>
            </a:r>
            <a:r>
              <a:rPr spc="10" dirty="0"/>
              <a:t>l</a:t>
            </a:r>
            <a:r>
              <a:rPr spc="-10" dirty="0"/>
              <a:t>i</a:t>
            </a:r>
            <a:r>
              <a:rPr spc="35" dirty="0"/>
              <a:t>ga</a:t>
            </a:r>
            <a:r>
              <a:rPr spc="55" dirty="0"/>
              <a:t>m</a:t>
            </a:r>
            <a:r>
              <a:rPr spc="-35" dirty="0"/>
              <a:t>en</a:t>
            </a:r>
            <a:r>
              <a:rPr spc="-25" dirty="0"/>
              <a:t>t</a:t>
            </a:r>
            <a:r>
              <a:rPr spc="10" dirty="0"/>
              <a:t> </a:t>
            </a:r>
            <a:r>
              <a:rPr spc="-10" dirty="0"/>
              <a:t>i</a:t>
            </a:r>
            <a:r>
              <a:rPr spc="-25" dirty="0"/>
              <a:t>s</a:t>
            </a:r>
            <a:r>
              <a:rPr spc="20" dirty="0"/>
              <a:t> </a:t>
            </a:r>
            <a:r>
              <a:rPr spc="-15" dirty="0"/>
              <a:t>e</a:t>
            </a:r>
            <a:r>
              <a:rPr spc="-20" dirty="0"/>
              <a:t>s</a:t>
            </a:r>
            <a:r>
              <a:rPr spc="-25" dirty="0"/>
              <a:t>s</a:t>
            </a:r>
            <a:r>
              <a:rPr spc="-35" dirty="0"/>
              <a:t>en</a:t>
            </a:r>
            <a:r>
              <a:rPr spc="-25" dirty="0"/>
              <a:t>t</a:t>
            </a:r>
            <a:r>
              <a:rPr spc="-10" dirty="0"/>
              <a:t>i</a:t>
            </a:r>
            <a:r>
              <a:rPr dirty="0"/>
              <a:t>a</a:t>
            </a:r>
            <a:r>
              <a:rPr spc="-5" dirty="0"/>
              <a:t>l</a:t>
            </a:r>
            <a:r>
              <a:rPr spc="-15" dirty="0"/>
              <a:t> </a:t>
            </a:r>
            <a:r>
              <a:rPr spc="-55" dirty="0"/>
              <a:t>t</a:t>
            </a:r>
            <a:r>
              <a:rPr spc="15" dirty="0"/>
              <a:t>o</a:t>
            </a:r>
            <a:r>
              <a:rPr spc="5" dirty="0"/>
              <a:t> </a:t>
            </a:r>
            <a:r>
              <a:rPr spc="75" dirty="0"/>
              <a:t>p</a:t>
            </a:r>
            <a:r>
              <a:rPr spc="-50" dirty="0"/>
              <a:t>r</a:t>
            </a:r>
            <a:r>
              <a:rPr spc="90" dirty="0"/>
              <a:t>e</a:t>
            </a:r>
            <a:r>
              <a:rPr spc="85" dirty="0"/>
              <a:t>v</a:t>
            </a:r>
            <a:r>
              <a:rPr spc="-35" dirty="0"/>
              <a:t>en</a:t>
            </a:r>
            <a:r>
              <a:rPr spc="-25" dirty="0"/>
              <a:t>t</a:t>
            </a:r>
            <a:r>
              <a:rPr spc="10" dirty="0"/>
              <a:t> </a:t>
            </a:r>
            <a:r>
              <a:rPr spc="-40" dirty="0"/>
              <a:t>c</a:t>
            </a:r>
            <a:r>
              <a:rPr spc="-35" dirty="0"/>
              <a:t>a</a:t>
            </a:r>
            <a:r>
              <a:rPr spc="-30" dirty="0"/>
              <a:t>t</a:t>
            </a:r>
            <a:r>
              <a:rPr spc="-20" dirty="0"/>
              <a:t>as</a:t>
            </a:r>
            <a:r>
              <a:rPr spc="-60" dirty="0"/>
              <a:t>t</a:t>
            </a:r>
            <a:r>
              <a:rPr spc="-50" dirty="0"/>
              <a:t>r</a:t>
            </a:r>
            <a:r>
              <a:rPr spc="10" dirty="0"/>
              <a:t>o</a:t>
            </a:r>
            <a:r>
              <a:rPr spc="75" dirty="0"/>
              <a:t>p</a:t>
            </a:r>
            <a:r>
              <a:rPr spc="-5" dirty="0"/>
              <a:t>hi</a:t>
            </a:r>
            <a:r>
              <a:rPr spc="-35" dirty="0"/>
              <a:t>c</a:t>
            </a:r>
            <a:r>
              <a:rPr spc="15" dirty="0"/>
              <a:t> </a:t>
            </a:r>
            <a:r>
              <a:rPr spc="95" dirty="0"/>
              <a:t>d</a:t>
            </a:r>
            <a:r>
              <a:rPr dirty="0"/>
              <a:t>a</a:t>
            </a:r>
            <a:r>
              <a:rPr spc="-10" dirty="0"/>
              <a:t>m</a:t>
            </a:r>
            <a:r>
              <a:rPr spc="40" dirty="0"/>
              <a:t>ag</a:t>
            </a:r>
            <a:r>
              <a:rPr spc="30" dirty="0"/>
              <a:t>e</a:t>
            </a:r>
            <a:r>
              <a:rPr spc="25" dirty="0"/>
              <a:t> </a:t>
            </a:r>
            <a:r>
              <a:rPr spc="-60" dirty="0"/>
              <a:t>t</a:t>
            </a:r>
            <a:r>
              <a:rPr spc="15" dirty="0"/>
              <a:t>o</a:t>
            </a:r>
            <a:r>
              <a:rPr spc="30" dirty="0"/>
              <a:t> </a:t>
            </a:r>
            <a:r>
              <a:rPr spc="-55" dirty="0"/>
              <a:t>t</a:t>
            </a:r>
            <a:r>
              <a:rPr spc="-5" dirty="0"/>
              <a:t>h</a:t>
            </a:r>
            <a:r>
              <a:rPr spc="-10" dirty="0"/>
              <a:t>e</a:t>
            </a:r>
            <a:r>
              <a:rPr spc="15" dirty="0"/>
              <a:t> </a:t>
            </a:r>
            <a:r>
              <a:rPr spc="-25" dirty="0"/>
              <a:t>s</a:t>
            </a:r>
            <a:r>
              <a:rPr spc="75" dirty="0"/>
              <a:t>p</a:t>
            </a:r>
            <a:r>
              <a:rPr spc="-10" dirty="0"/>
              <a:t>inal</a:t>
            </a:r>
            <a:r>
              <a:rPr spc="10" dirty="0"/>
              <a:t> </a:t>
            </a:r>
            <a:r>
              <a:rPr spc="-45" dirty="0"/>
              <a:t>c</a:t>
            </a:r>
            <a:r>
              <a:rPr spc="10" dirty="0"/>
              <a:t>o</a:t>
            </a:r>
            <a:r>
              <a:rPr spc="-50" dirty="0"/>
              <a:t>r</a:t>
            </a:r>
            <a:r>
              <a:rPr spc="100" dirty="0"/>
              <a:t>d</a:t>
            </a:r>
          </a:p>
        </p:txBody>
      </p:sp>
      <p:sp>
        <p:nvSpPr>
          <p:cNvPr id="4" name="object 4"/>
          <p:cNvSpPr txBox="1"/>
          <p:nvPr/>
        </p:nvSpPr>
        <p:spPr>
          <a:xfrm>
            <a:off x="523471" y="3329571"/>
            <a:ext cx="7450455" cy="2085186"/>
          </a:xfrm>
          <a:prstGeom prst="rect">
            <a:avLst/>
          </a:prstGeom>
        </p:spPr>
        <p:txBody>
          <a:bodyPr vert="horz" wrap="square" lIns="0" tIns="0" rIns="0" bIns="0" rtlCol="0">
            <a:spAutoFit/>
          </a:bodyPr>
          <a:lstStyle/>
          <a:p>
            <a:pPr marL="424180" indent="-411480" defTabSz="457200">
              <a:buClr>
                <a:srgbClr val="F9F9F9"/>
              </a:buClr>
              <a:buSzPct val="64285"/>
              <a:buFont typeface="Wingdings"/>
              <a:buChar char=""/>
              <a:tabLst>
                <a:tab pos="424180" algn="l"/>
              </a:tabLst>
            </a:pPr>
            <a:endParaRPr lang="en-US" sz="2800" spc="-100" dirty="0" smtClean="0">
              <a:solidFill>
                <a:prstClr val="black"/>
              </a:solidFill>
              <a:latin typeface="Georgia"/>
              <a:cs typeface="Georgia"/>
            </a:endParaRPr>
          </a:p>
          <a:p>
            <a:pPr marL="424180" indent="-411480" defTabSz="457200">
              <a:buClr>
                <a:srgbClr val="F9F9F9"/>
              </a:buClr>
              <a:buSzPct val="64285"/>
              <a:buFont typeface="Wingdings"/>
              <a:buChar char=""/>
              <a:tabLst>
                <a:tab pos="424180" algn="l"/>
              </a:tabLst>
            </a:pPr>
            <a:r>
              <a:rPr sz="2800" spc="-100" dirty="0" smtClean="0">
                <a:solidFill>
                  <a:prstClr val="black"/>
                </a:solidFill>
                <a:latin typeface="Georgia"/>
                <a:cs typeface="Georgia"/>
              </a:rPr>
              <a:t>R</a:t>
            </a:r>
            <a:r>
              <a:rPr sz="2800" spc="80" dirty="0" smtClean="0">
                <a:solidFill>
                  <a:prstClr val="black"/>
                </a:solidFill>
                <a:latin typeface="Georgia"/>
                <a:cs typeface="Georgia"/>
              </a:rPr>
              <a:t>u</a:t>
            </a:r>
            <a:r>
              <a:rPr sz="2800" spc="70" dirty="0" smtClean="0">
                <a:solidFill>
                  <a:prstClr val="black"/>
                </a:solidFill>
                <a:latin typeface="Georgia"/>
                <a:cs typeface="Georgia"/>
              </a:rPr>
              <a:t>p</a:t>
            </a:r>
            <a:r>
              <a:rPr sz="2800" spc="-55" dirty="0" smtClean="0">
                <a:solidFill>
                  <a:prstClr val="black"/>
                </a:solidFill>
                <a:latin typeface="Georgia"/>
                <a:cs typeface="Georgia"/>
              </a:rPr>
              <a:t>t</a:t>
            </a:r>
            <a:r>
              <a:rPr sz="2800" spc="20" dirty="0" smtClean="0">
                <a:solidFill>
                  <a:prstClr val="black"/>
                </a:solidFill>
                <a:latin typeface="Georgia"/>
                <a:cs typeface="Georgia"/>
              </a:rPr>
              <a:t>u</a:t>
            </a:r>
            <a:r>
              <a:rPr sz="2800" spc="5" dirty="0" smtClean="0">
                <a:solidFill>
                  <a:prstClr val="black"/>
                </a:solidFill>
                <a:latin typeface="Georgia"/>
                <a:cs typeface="Georgia"/>
              </a:rPr>
              <a:t>r</a:t>
            </a:r>
            <a:r>
              <a:rPr sz="2800" spc="-15" dirty="0" smtClean="0">
                <a:solidFill>
                  <a:prstClr val="black"/>
                </a:solidFill>
                <a:latin typeface="Georgia"/>
                <a:cs typeface="Georgia"/>
              </a:rPr>
              <a:t>e</a:t>
            </a:r>
            <a:r>
              <a:rPr sz="2800" spc="25" dirty="0" smtClean="0">
                <a:solidFill>
                  <a:prstClr val="black"/>
                </a:solidFill>
                <a:latin typeface="Georgia"/>
                <a:cs typeface="Georgia"/>
              </a:rPr>
              <a:t> </a:t>
            </a:r>
            <a:r>
              <a:rPr sz="2800" spc="-40" dirty="0">
                <a:solidFill>
                  <a:prstClr val="black"/>
                </a:solidFill>
                <a:latin typeface="Georgia"/>
                <a:cs typeface="Georgia"/>
              </a:rPr>
              <a:t>c</a:t>
            </a:r>
            <a:r>
              <a:rPr sz="2800" spc="-15" dirty="0">
                <a:solidFill>
                  <a:prstClr val="black"/>
                </a:solidFill>
                <a:latin typeface="Georgia"/>
                <a:cs typeface="Georgia"/>
              </a:rPr>
              <a:t>a</a:t>
            </a:r>
            <a:r>
              <a:rPr sz="2800" spc="-25" dirty="0">
                <a:solidFill>
                  <a:prstClr val="black"/>
                </a:solidFill>
                <a:latin typeface="Georgia"/>
                <a:cs typeface="Georgia"/>
              </a:rPr>
              <a:t>n</a:t>
            </a:r>
            <a:r>
              <a:rPr sz="2800" spc="10" dirty="0">
                <a:solidFill>
                  <a:prstClr val="black"/>
                </a:solidFill>
                <a:latin typeface="Georgia"/>
                <a:cs typeface="Georgia"/>
              </a:rPr>
              <a:t> o</a:t>
            </a:r>
            <a:r>
              <a:rPr sz="2800" spc="-45" dirty="0">
                <a:solidFill>
                  <a:prstClr val="black"/>
                </a:solidFill>
                <a:latin typeface="Georgia"/>
                <a:cs typeface="Georgia"/>
              </a:rPr>
              <a:t>c</a:t>
            </a:r>
            <a:r>
              <a:rPr sz="2800" spc="-40" dirty="0">
                <a:solidFill>
                  <a:prstClr val="black"/>
                </a:solidFill>
                <a:latin typeface="Georgia"/>
                <a:cs typeface="Georgia"/>
              </a:rPr>
              <a:t>c</a:t>
            </a:r>
            <a:r>
              <a:rPr sz="2800" spc="20" dirty="0">
                <a:solidFill>
                  <a:prstClr val="black"/>
                </a:solidFill>
                <a:latin typeface="Georgia"/>
                <a:cs typeface="Georgia"/>
              </a:rPr>
              <a:t>u</a:t>
            </a:r>
            <a:r>
              <a:rPr sz="2800" spc="10" dirty="0">
                <a:solidFill>
                  <a:prstClr val="black"/>
                </a:solidFill>
                <a:latin typeface="Georgia"/>
                <a:cs typeface="Georgia"/>
              </a:rPr>
              <a:t>r</a:t>
            </a:r>
            <a:r>
              <a:rPr sz="2800" spc="20" dirty="0">
                <a:solidFill>
                  <a:prstClr val="black"/>
                </a:solidFill>
                <a:latin typeface="Georgia"/>
                <a:cs typeface="Georgia"/>
              </a:rPr>
              <a:t> </a:t>
            </a:r>
            <a:r>
              <a:rPr sz="2800" spc="-10" dirty="0">
                <a:solidFill>
                  <a:prstClr val="black"/>
                </a:solidFill>
                <a:latin typeface="Georgia"/>
                <a:cs typeface="Georgia"/>
              </a:rPr>
              <a:t>i</a:t>
            </a:r>
            <a:r>
              <a:rPr sz="2800" spc="-30" dirty="0">
                <a:solidFill>
                  <a:prstClr val="black"/>
                </a:solidFill>
                <a:latin typeface="Georgia"/>
                <a:cs typeface="Georgia"/>
              </a:rPr>
              <a:t>n</a:t>
            </a:r>
            <a:r>
              <a:rPr sz="2800" spc="25" dirty="0">
                <a:solidFill>
                  <a:prstClr val="black"/>
                </a:solidFill>
                <a:latin typeface="Georgia"/>
                <a:cs typeface="Georgia"/>
              </a:rPr>
              <a:t> </a:t>
            </a:r>
            <a:r>
              <a:rPr sz="2800" spc="-15" dirty="0">
                <a:solidFill>
                  <a:prstClr val="black"/>
                </a:solidFill>
                <a:latin typeface="Georgia"/>
                <a:cs typeface="Georgia"/>
              </a:rPr>
              <a:t>a</a:t>
            </a:r>
            <a:r>
              <a:rPr sz="2800" spc="25" dirty="0">
                <a:solidFill>
                  <a:prstClr val="black"/>
                </a:solidFill>
                <a:latin typeface="Georgia"/>
                <a:cs typeface="Georgia"/>
              </a:rPr>
              <a:t> </a:t>
            </a:r>
            <a:r>
              <a:rPr sz="2800" spc="260" dirty="0">
                <a:solidFill>
                  <a:prstClr val="black"/>
                </a:solidFill>
                <a:latin typeface="Georgia"/>
                <a:cs typeface="Georgia"/>
              </a:rPr>
              <a:t>w</a:t>
            </a:r>
            <a:r>
              <a:rPr sz="2800" spc="15" dirty="0">
                <a:solidFill>
                  <a:prstClr val="black"/>
                </a:solidFill>
                <a:latin typeface="Georgia"/>
                <a:cs typeface="Georgia"/>
              </a:rPr>
              <a:t>eakene</a:t>
            </a:r>
            <a:r>
              <a:rPr sz="2800" spc="10" dirty="0">
                <a:solidFill>
                  <a:prstClr val="black"/>
                </a:solidFill>
                <a:latin typeface="Georgia"/>
                <a:cs typeface="Georgia"/>
              </a:rPr>
              <a:t>d</a:t>
            </a:r>
            <a:r>
              <a:rPr sz="2800" dirty="0">
                <a:solidFill>
                  <a:prstClr val="black"/>
                </a:solidFill>
                <a:latin typeface="Georgia"/>
                <a:cs typeface="Georgia"/>
              </a:rPr>
              <a:t> </a:t>
            </a:r>
            <a:r>
              <a:rPr sz="2800" spc="-25" dirty="0">
                <a:solidFill>
                  <a:prstClr val="black"/>
                </a:solidFill>
                <a:latin typeface="Georgia"/>
                <a:cs typeface="Georgia"/>
              </a:rPr>
              <a:t>s</a:t>
            </a:r>
            <a:r>
              <a:rPr sz="2800" spc="-55" dirty="0">
                <a:solidFill>
                  <a:prstClr val="black"/>
                </a:solidFill>
                <a:latin typeface="Georgia"/>
                <a:cs typeface="Georgia"/>
              </a:rPr>
              <a:t>t</a:t>
            </a:r>
            <a:r>
              <a:rPr sz="2800" spc="-35" dirty="0">
                <a:solidFill>
                  <a:prstClr val="black"/>
                </a:solidFill>
                <a:latin typeface="Georgia"/>
                <a:cs typeface="Georgia"/>
              </a:rPr>
              <a:t>a</a:t>
            </a:r>
            <a:r>
              <a:rPr sz="2800" spc="-30" dirty="0">
                <a:solidFill>
                  <a:prstClr val="black"/>
                </a:solidFill>
                <a:latin typeface="Georgia"/>
                <a:cs typeface="Georgia"/>
              </a:rPr>
              <a:t>t</a:t>
            </a:r>
            <a:r>
              <a:rPr sz="2800" spc="-15" dirty="0">
                <a:solidFill>
                  <a:prstClr val="black"/>
                </a:solidFill>
                <a:latin typeface="Georgia"/>
                <a:cs typeface="Georgia"/>
              </a:rPr>
              <a:t>e</a:t>
            </a:r>
            <a:r>
              <a:rPr sz="2800" spc="25" dirty="0">
                <a:solidFill>
                  <a:prstClr val="black"/>
                </a:solidFill>
                <a:latin typeface="Georgia"/>
                <a:cs typeface="Georgia"/>
              </a:rPr>
              <a:t> </a:t>
            </a:r>
            <a:r>
              <a:rPr sz="2800" spc="-5" dirty="0">
                <a:solidFill>
                  <a:prstClr val="black"/>
                </a:solidFill>
                <a:latin typeface="Georgia"/>
                <a:cs typeface="Georgia"/>
              </a:rPr>
              <a:t>f</a:t>
            </a:r>
            <a:r>
              <a:rPr sz="2800" spc="-20" dirty="0">
                <a:solidFill>
                  <a:prstClr val="black"/>
                </a:solidFill>
                <a:latin typeface="Georgia"/>
                <a:cs typeface="Georgia"/>
              </a:rPr>
              <a:t>r</a:t>
            </a:r>
            <a:r>
              <a:rPr sz="2800" spc="10" dirty="0">
                <a:solidFill>
                  <a:prstClr val="black"/>
                </a:solidFill>
                <a:latin typeface="Georgia"/>
                <a:cs typeface="Georgia"/>
              </a:rPr>
              <a:t>o</a:t>
            </a:r>
            <a:r>
              <a:rPr sz="2800" dirty="0">
                <a:solidFill>
                  <a:prstClr val="black"/>
                </a:solidFill>
                <a:latin typeface="Georgia"/>
                <a:cs typeface="Georgia"/>
              </a:rPr>
              <a:t>m</a:t>
            </a:r>
            <a:r>
              <a:rPr sz="2800" spc="-180" dirty="0">
                <a:solidFill>
                  <a:prstClr val="black"/>
                </a:solidFill>
                <a:latin typeface="Georgia"/>
                <a:cs typeface="Georgia"/>
              </a:rPr>
              <a:t>:</a:t>
            </a:r>
            <a:endParaRPr sz="2800" dirty="0">
              <a:solidFill>
                <a:prstClr val="black"/>
              </a:solidFill>
              <a:latin typeface="Georgia"/>
              <a:cs typeface="Georgia"/>
            </a:endParaRPr>
          </a:p>
          <a:p>
            <a:pPr marL="744220" lvl="1" indent="-281940" defTabSz="457200">
              <a:spcBef>
                <a:spcPts val="315"/>
              </a:spcBef>
              <a:buSzPct val="79166"/>
              <a:buFont typeface="Wingdings"/>
              <a:buChar char=""/>
              <a:tabLst>
                <a:tab pos="744220" algn="l"/>
              </a:tabLst>
            </a:pPr>
            <a:r>
              <a:rPr sz="2400" spc="-85" dirty="0">
                <a:solidFill>
                  <a:prstClr val="black"/>
                </a:solidFill>
                <a:latin typeface="Georgia"/>
                <a:cs typeface="Georgia"/>
              </a:rPr>
              <a:t>R</a:t>
            </a:r>
            <a:r>
              <a:rPr sz="2400" spc="-5" dirty="0">
                <a:solidFill>
                  <a:prstClr val="black"/>
                </a:solidFill>
                <a:latin typeface="Georgia"/>
                <a:cs typeface="Georgia"/>
              </a:rPr>
              <a:t>h</a:t>
            </a:r>
            <a:r>
              <a:rPr sz="2400" spc="-10" dirty="0">
                <a:solidFill>
                  <a:prstClr val="black"/>
                </a:solidFill>
                <a:latin typeface="Georgia"/>
                <a:cs typeface="Georgia"/>
              </a:rPr>
              <a:t>e</a:t>
            </a:r>
            <a:r>
              <a:rPr sz="2400" spc="65" dirty="0">
                <a:solidFill>
                  <a:prstClr val="black"/>
                </a:solidFill>
                <a:latin typeface="Georgia"/>
                <a:cs typeface="Georgia"/>
              </a:rPr>
              <a:t>u</a:t>
            </a:r>
            <a:r>
              <a:rPr sz="2400" spc="5" dirty="0">
                <a:solidFill>
                  <a:prstClr val="black"/>
                </a:solidFill>
                <a:latin typeface="Georgia"/>
                <a:cs typeface="Georgia"/>
              </a:rPr>
              <a:t>m</a:t>
            </a:r>
            <a:r>
              <a:rPr sz="2400" spc="-10" dirty="0">
                <a:solidFill>
                  <a:prstClr val="black"/>
                </a:solidFill>
                <a:latin typeface="Georgia"/>
                <a:cs typeface="Georgia"/>
              </a:rPr>
              <a:t>a</a:t>
            </a:r>
            <a:r>
              <a:rPr sz="2400" spc="5" dirty="0">
                <a:solidFill>
                  <a:prstClr val="black"/>
                </a:solidFill>
                <a:latin typeface="Georgia"/>
                <a:cs typeface="Georgia"/>
              </a:rPr>
              <a:t>toi</a:t>
            </a:r>
            <a:r>
              <a:rPr sz="2400" spc="15" dirty="0">
                <a:solidFill>
                  <a:prstClr val="black"/>
                </a:solidFill>
                <a:latin typeface="Georgia"/>
                <a:cs typeface="Georgia"/>
              </a:rPr>
              <a:t>d</a:t>
            </a:r>
            <a:r>
              <a:rPr sz="2400" spc="30" dirty="0">
                <a:solidFill>
                  <a:prstClr val="black"/>
                </a:solidFill>
                <a:latin typeface="Georgia"/>
                <a:cs typeface="Georgia"/>
              </a:rPr>
              <a:t> </a:t>
            </a:r>
            <a:r>
              <a:rPr sz="2400" spc="260" dirty="0">
                <a:solidFill>
                  <a:prstClr val="black"/>
                </a:solidFill>
                <a:latin typeface="Georgia"/>
                <a:cs typeface="Georgia"/>
              </a:rPr>
              <a:t>A</a:t>
            </a:r>
            <a:r>
              <a:rPr sz="2400" spc="-40" dirty="0">
                <a:solidFill>
                  <a:prstClr val="black"/>
                </a:solidFill>
                <a:latin typeface="Georgia"/>
                <a:cs typeface="Georgia"/>
              </a:rPr>
              <a:t>r</a:t>
            </a:r>
            <a:r>
              <a:rPr sz="2400" spc="-30" dirty="0">
                <a:solidFill>
                  <a:prstClr val="black"/>
                </a:solidFill>
                <a:latin typeface="Georgia"/>
                <a:cs typeface="Georgia"/>
              </a:rPr>
              <a:t>th</a:t>
            </a:r>
            <a:r>
              <a:rPr sz="2400" spc="-40" dirty="0">
                <a:solidFill>
                  <a:prstClr val="black"/>
                </a:solidFill>
                <a:latin typeface="Georgia"/>
                <a:cs typeface="Georgia"/>
              </a:rPr>
              <a:t>r</a:t>
            </a:r>
            <a:r>
              <a:rPr sz="2400" spc="-25" dirty="0">
                <a:solidFill>
                  <a:prstClr val="black"/>
                </a:solidFill>
                <a:latin typeface="Georgia"/>
                <a:cs typeface="Georgia"/>
              </a:rPr>
              <a:t>itis</a:t>
            </a:r>
            <a:endParaRPr sz="2400" dirty="0">
              <a:solidFill>
                <a:prstClr val="black"/>
              </a:solidFill>
              <a:latin typeface="Georgia"/>
              <a:cs typeface="Georgia"/>
            </a:endParaRPr>
          </a:p>
          <a:p>
            <a:pPr marL="744220" lvl="1" indent="-281940" defTabSz="457200">
              <a:spcBef>
                <a:spcPts val="285"/>
              </a:spcBef>
              <a:buSzPct val="79166"/>
              <a:buFont typeface="Wingdings"/>
              <a:buChar char=""/>
              <a:tabLst>
                <a:tab pos="744220" algn="l"/>
              </a:tabLst>
            </a:pPr>
            <a:r>
              <a:rPr sz="2400" spc="40" dirty="0">
                <a:solidFill>
                  <a:prstClr val="black"/>
                </a:solidFill>
                <a:latin typeface="Georgia"/>
                <a:cs typeface="Georgia"/>
              </a:rPr>
              <a:t>D</a:t>
            </a:r>
            <a:r>
              <a:rPr sz="2400" spc="25" dirty="0">
                <a:solidFill>
                  <a:prstClr val="black"/>
                </a:solidFill>
                <a:latin typeface="Georgia"/>
                <a:cs typeface="Georgia"/>
              </a:rPr>
              <a:t>o</a:t>
            </a:r>
            <a:r>
              <a:rPr sz="2400" spc="114" dirty="0">
                <a:solidFill>
                  <a:prstClr val="black"/>
                </a:solidFill>
                <a:latin typeface="Georgia"/>
                <a:cs typeface="Georgia"/>
              </a:rPr>
              <a:t>w</a:t>
            </a:r>
            <a:r>
              <a:rPr sz="2400" spc="85" dirty="0">
                <a:solidFill>
                  <a:prstClr val="black"/>
                </a:solidFill>
                <a:latin typeface="Georgia"/>
                <a:cs typeface="Georgia"/>
              </a:rPr>
              <a:t>n</a:t>
            </a:r>
            <a:r>
              <a:rPr sz="2400" spc="125" dirty="0">
                <a:solidFill>
                  <a:prstClr val="black"/>
                </a:solidFill>
                <a:latin typeface="Georgia"/>
                <a:cs typeface="Georgia"/>
              </a:rPr>
              <a:t>’</a:t>
            </a:r>
            <a:r>
              <a:rPr sz="2400" spc="-20" dirty="0">
                <a:solidFill>
                  <a:prstClr val="black"/>
                </a:solidFill>
                <a:latin typeface="Georgia"/>
                <a:cs typeface="Georgia"/>
              </a:rPr>
              <a:t>s</a:t>
            </a:r>
            <a:r>
              <a:rPr sz="2400" spc="10" dirty="0">
                <a:solidFill>
                  <a:prstClr val="black"/>
                </a:solidFill>
                <a:latin typeface="Georgia"/>
                <a:cs typeface="Georgia"/>
              </a:rPr>
              <a:t> </a:t>
            </a:r>
            <a:r>
              <a:rPr sz="2400" spc="60" dirty="0">
                <a:solidFill>
                  <a:prstClr val="black"/>
                </a:solidFill>
                <a:latin typeface="Georgia"/>
                <a:cs typeface="Georgia"/>
              </a:rPr>
              <a:t>s</a:t>
            </a:r>
            <a:r>
              <a:rPr sz="2400" spc="65" dirty="0">
                <a:solidFill>
                  <a:prstClr val="black"/>
                </a:solidFill>
                <a:latin typeface="Georgia"/>
                <a:cs typeface="Georgia"/>
              </a:rPr>
              <a:t>y</a:t>
            </a:r>
            <a:r>
              <a:rPr sz="2400" spc="-30" dirty="0">
                <a:solidFill>
                  <a:prstClr val="black"/>
                </a:solidFill>
                <a:latin typeface="Georgia"/>
                <a:cs typeface="Georgia"/>
              </a:rPr>
              <a:t>n</a:t>
            </a:r>
            <a:r>
              <a:rPr sz="2400" spc="80" dirty="0">
                <a:solidFill>
                  <a:prstClr val="black"/>
                </a:solidFill>
                <a:latin typeface="Georgia"/>
                <a:cs typeface="Georgia"/>
              </a:rPr>
              <a:t>d</a:t>
            </a:r>
            <a:r>
              <a:rPr sz="2400" spc="-40" dirty="0">
                <a:solidFill>
                  <a:prstClr val="black"/>
                </a:solidFill>
                <a:latin typeface="Georgia"/>
                <a:cs typeface="Georgia"/>
              </a:rPr>
              <a:t>r</a:t>
            </a:r>
            <a:r>
              <a:rPr sz="2400" spc="10" dirty="0">
                <a:solidFill>
                  <a:prstClr val="black"/>
                </a:solidFill>
                <a:latin typeface="Georgia"/>
                <a:cs typeface="Georgia"/>
              </a:rPr>
              <a:t>o</a:t>
            </a:r>
            <a:r>
              <a:rPr sz="2400" spc="5" dirty="0">
                <a:solidFill>
                  <a:prstClr val="black"/>
                </a:solidFill>
                <a:latin typeface="Georgia"/>
                <a:cs typeface="Georgia"/>
              </a:rPr>
              <a:t>m</a:t>
            </a:r>
            <a:r>
              <a:rPr sz="2400" spc="-10" dirty="0">
                <a:solidFill>
                  <a:prstClr val="black"/>
                </a:solidFill>
                <a:latin typeface="Georgia"/>
                <a:cs typeface="Georgia"/>
              </a:rPr>
              <a:t>e</a:t>
            </a:r>
            <a:endParaRPr sz="2400" dirty="0">
              <a:solidFill>
                <a:prstClr val="black"/>
              </a:solidFill>
              <a:latin typeface="Georgia"/>
              <a:cs typeface="Georgia"/>
            </a:endParaRPr>
          </a:p>
          <a:p>
            <a:pPr marL="744220" lvl="1" indent="-281940" defTabSz="457200">
              <a:spcBef>
                <a:spcPts val="285"/>
              </a:spcBef>
              <a:buSzPct val="79166"/>
              <a:buFont typeface="Wingdings"/>
              <a:buChar char=""/>
              <a:tabLst>
                <a:tab pos="744220" algn="l"/>
              </a:tabLst>
            </a:pPr>
            <a:r>
              <a:rPr sz="2400" spc="-55" dirty="0">
                <a:solidFill>
                  <a:prstClr val="black"/>
                </a:solidFill>
                <a:latin typeface="Georgia"/>
                <a:cs typeface="Georgia"/>
              </a:rPr>
              <a:t>t</a:t>
            </a:r>
            <a:r>
              <a:rPr sz="2400" spc="-40" dirty="0">
                <a:solidFill>
                  <a:prstClr val="black"/>
                </a:solidFill>
                <a:latin typeface="Georgia"/>
                <a:cs typeface="Georgia"/>
              </a:rPr>
              <a:t>r</a:t>
            </a:r>
            <a:r>
              <a:rPr sz="2400" spc="-10" dirty="0">
                <a:solidFill>
                  <a:prstClr val="black"/>
                </a:solidFill>
                <a:latin typeface="Georgia"/>
                <a:cs typeface="Georgia"/>
              </a:rPr>
              <a:t>a</a:t>
            </a:r>
            <a:r>
              <a:rPr sz="2400" spc="65" dirty="0">
                <a:solidFill>
                  <a:prstClr val="black"/>
                </a:solidFill>
                <a:latin typeface="Georgia"/>
                <a:cs typeface="Georgia"/>
              </a:rPr>
              <a:t>u</a:t>
            </a:r>
            <a:r>
              <a:rPr sz="2400" spc="5" dirty="0">
                <a:solidFill>
                  <a:prstClr val="black"/>
                </a:solidFill>
                <a:latin typeface="Georgia"/>
                <a:cs typeface="Georgia"/>
              </a:rPr>
              <a:t>m</a:t>
            </a:r>
            <a:r>
              <a:rPr sz="2400" spc="-10" dirty="0">
                <a:solidFill>
                  <a:prstClr val="black"/>
                </a:solidFill>
                <a:latin typeface="Georgia"/>
                <a:cs typeface="Georgia"/>
              </a:rPr>
              <a:t>a</a:t>
            </a:r>
            <a:r>
              <a:rPr sz="2400" spc="-55" dirty="0">
                <a:solidFill>
                  <a:prstClr val="black"/>
                </a:solidFill>
                <a:latin typeface="Georgia"/>
                <a:cs typeface="Georgia"/>
              </a:rPr>
              <a:t>t</a:t>
            </a:r>
            <a:r>
              <a:rPr sz="2400" spc="-10" dirty="0">
                <a:solidFill>
                  <a:prstClr val="black"/>
                </a:solidFill>
                <a:latin typeface="Georgia"/>
                <a:cs typeface="Georgia"/>
              </a:rPr>
              <a:t>i</a:t>
            </a:r>
            <a:r>
              <a:rPr sz="2400" spc="-25" dirty="0">
                <a:solidFill>
                  <a:prstClr val="black"/>
                </a:solidFill>
                <a:latin typeface="Georgia"/>
                <a:cs typeface="Georgia"/>
              </a:rPr>
              <a:t>c</a:t>
            </a:r>
            <a:r>
              <a:rPr sz="2400" spc="35" dirty="0">
                <a:solidFill>
                  <a:prstClr val="black"/>
                </a:solidFill>
                <a:latin typeface="Georgia"/>
                <a:cs typeface="Georgia"/>
              </a:rPr>
              <a:t> </a:t>
            </a:r>
            <a:r>
              <a:rPr sz="2400" spc="-10" dirty="0">
                <a:solidFill>
                  <a:prstClr val="black"/>
                </a:solidFill>
                <a:latin typeface="Georgia"/>
                <a:cs typeface="Georgia"/>
              </a:rPr>
              <a:t>i</a:t>
            </a:r>
            <a:r>
              <a:rPr sz="2400" spc="-30" dirty="0">
                <a:solidFill>
                  <a:prstClr val="black"/>
                </a:solidFill>
                <a:latin typeface="Georgia"/>
                <a:cs typeface="Georgia"/>
              </a:rPr>
              <a:t>n</a:t>
            </a:r>
            <a:r>
              <a:rPr sz="2400" spc="-40" dirty="0">
                <a:solidFill>
                  <a:prstClr val="black"/>
                </a:solidFill>
                <a:latin typeface="Georgia"/>
                <a:cs typeface="Georgia"/>
              </a:rPr>
              <a:t>jur</a:t>
            </a:r>
            <a:r>
              <a:rPr sz="2400" spc="-10" dirty="0">
                <a:solidFill>
                  <a:prstClr val="black"/>
                </a:solidFill>
                <a:latin typeface="Georgia"/>
                <a:cs typeface="Georgia"/>
              </a:rPr>
              <a:t>i</a:t>
            </a:r>
            <a:r>
              <a:rPr sz="2400" spc="-15" dirty="0">
                <a:solidFill>
                  <a:prstClr val="black"/>
                </a:solidFill>
                <a:latin typeface="Georgia"/>
                <a:cs typeface="Georgia"/>
              </a:rPr>
              <a:t>es</a:t>
            </a:r>
            <a:r>
              <a:rPr sz="2400" spc="35" dirty="0">
                <a:solidFill>
                  <a:prstClr val="black"/>
                </a:solidFill>
                <a:latin typeface="Georgia"/>
                <a:cs typeface="Georgia"/>
              </a:rPr>
              <a:t> </a:t>
            </a:r>
            <a:r>
              <a:rPr sz="2400" spc="20" dirty="0">
                <a:solidFill>
                  <a:prstClr val="black"/>
                </a:solidFill>
                <a:latin typeface="Georgia"/>
                <a:cs typeface="Georgia"/>
              </a:rPr>
              <a:t>su</a:t>
            </a:r>
            <a:r>
              <a:rPr sz="2400" spc="-15" dirty="0">
                <a:solidFill>
                  <a:prstClr val="black"/>
                </a:solidFill>
                <a:latin typeface="Georgia"/>
                <a:cs typeface="Georgia"/>
              </a:rPr>
              <a:t>ch</a:t>
            </a:r>
            <a:r>
              <a:rPr sz="2400" dirty="0">
                <a:solidFill>
                  <a:prstClr val="black"/>
                </a:solidFill>
                <a:latin typeface="Georgia"/>
                <a:cs typeface="Georgia"/>
              </a:rPr>
              <a:t> </a:t>
            </a:r>
            <a:r>
              <a:rPr sz="2400" spc="-10" dirty="0">
                <a:solidFill>
                  <a:prstClr val="black"/>
                </a:solidFill>
                <a:latin typeface="Georgia"/>
                <a:cs typeface="Georgia"/>
              </a:rPr>
              <a:t>a</a:t>
            </a:r>
            <a:r>
              <a:rPr sz="2400" spc="-20" dirty="0">
                <a:solidFill>
                  <a:prstClr val="black"/>
                </a:solidFill>
                <a:latin typeface="Georgia"/>
                <a:cs typeface="Georgia"/>
              </a:rPr>
              <a:t>s</a:t>
            </a:r>
            <a:r>
              <a:rPr sz="2400" spc="10" dirty="0">
                <a:solidFill>
                  <a:prstClr val="black"/>
                </a:solidFill>
                <a:latin typeface="Georgia"/>
                <a:cs typeface="Georgia"/>
              </a:rPr>
              <a:t> </a:t>
            </a:r>
            <a:r>
              <a:rPr sz="2400" spc="15" dirty="0">
                <a:solidFill>
                  <a:prstClr val="black"/>
                </a:solidFill>
                <a:latin typeface="Georgia"/>
                <a:cs typeface="Georgia"/>
              </a:rPr>
              <a:t>f</a:t>
            </a:r>
            <a:r>
              <a:rPr sz="2400" spc="-40" dirty="0">
                <a:solidFill>
                  <a:prstClr val="black"/>
                </a:solidFill>
                <a:latin typeface="Georgia"/>
                <a:cs typeface="Georgia"/>
              </a:rPr>
              <a:t>r</a:t>
            </a:r>
            <a:r>
              <a:rPr sz="2400" spc="-10" dirty="0">
                <a:solidFill>
                  <a:prstClr val="black"/>
                </a:solidFill>
                <a:latin typeface="Georgia"/>
                <a:cs typeface="Georgia"/>
              </a:rPr>
              <a:t>a</a:t>
            </a:r>
            <a:r>
              <a:rPr sz="2400" spc="-40" dirty="0">
                <a:solidFill>
                  <a:prstClr val="black"/>
                </a:solidFill>
                <a:latin typeface="Georgia"/>
                <a:cs typeface="Georgia"/>
              </a:rPr>
              <a:t>c</a:t>
            </a:r>
            <a:r>
              <a:rPr sz="2400" spc="-35" dirty="0">
                <a:solidFill>
                  <a:prstClr val="black"/>
                </a:solidFill>
                <a:latin typeface="Georgia"/>
                <a:cs typeface="Georgia"/>
              </a:rPr>
              <a:t>t</a:t>
            </a:r>
            <a:r>
              <a:rPr sz="2400" spc="65" dirty="0">
                <a:solidFill>
                  <a:prstClr val="black"/>
                </a:solidFill>
                <a:latin typeface="Georgia"/>
                <a:cs typeface="Georgia"/>
              </a:rPr>
              <a:t>u</a:t>
            </a:r>
            <a:r>
              <a:rPr sz="2400" spc="-40" dirty="0">
                <a:solidFill>
                  <a:prstClr val="black"/>
                </a:solidFill>
                <a:latin typeface="Georgia"/>
                <a:cs typeface="Georgia"/>
              </a:rPr>
              <a:t>r</a:t>
            </a:r>
            <a:r>
              <a:rPr sz="2400" spc="-15" dirty="0">
                <a:solidFill>
                  <a:prstClr val="black"/>
                </a:solidFill>
                <a:latin typeface="Georgia"/>
                <a:cs typeface="Georgia"/>
              </a:rPr>
              <a:t>es</a:t>
            </a:r>
            <a:endParaRPr sz="2400" dirty="0">
              <a:solidFill>
                <a:prstClr val="black"/>
              </a:solidFill>
              <a:latin typeface="Georgia"/>
              <a:cs typeface="Georgia"/>
            </a:endParaRPr>
          </a:p>
        </p:txBody>
      </p:sp>
      <p:sp>
        <p:nvSpPr>
          <p:cNvPr id="5" name="TextBox 4"/>
          <p:cNvSpPr txBox="1"/>
          <p:nvPr/>
        </p:nvSpPr>
        <p:spPr>
          <a:xfrm>
            <a:off x="523471" y="3048881"/>
            <a:ext cx="8186024" cy="400110"/>
          </a:xfrm>
          <a:prstGeom prst="rect">
            <a:avLst/>
          </a:prstGeom>
          <a:noFill/>
        </p:spPr>
        <p:txBody>
          <a:bodyPr wrap="none" rtlCol="0">
            <a:spAutoFit/>
          </a:bodyPr>
          <a:lstStyle/>
          <a:p>
            <a:r>
              <a:rPr lang="en-US" sz="2000" dirty="0" smtClean="0">
                <a:solidFill>
                  <a:srgbClr val="0070C0"/>
                </a:solidFill>
              </a:rPr>
              <a:t>The transverse ligament supports </a:t>
            </a:r>
            <a:r>
              <a:rPr lang="en-US" sz="2000" dirty="0">
                <a:solidFill>
                  <a:srgbClr val="0070C0"/>
                </a:solidFill>
              </a:rPr>
              <a:t>atlas as it rotates around odontoid process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Transverse ligament </a:t>
            </a:r>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98217" y="2638425"/>
            <a:ext cx="3753915" cy="3101975"/>
          </a:xfrm>
        </p:spPr>
      </p:pic>
    </p:spTree>
    <p:extLst>
      <p:ext uri="{BB962C8B-B14F-4D97-AF65-F5344CB8AC3E}">
        <p14:creationId xmlns:p14="http://schemas.microsoft.com/office/powerpoint/2010/main" val="17481438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974089" y="490538"/>
            <a:ext cx="7531331" cy="1316990"/>
          </a:xfrm>
        </p:spPr>
        <p:txBody>
          <a:bodyPr>
            <a:normAutofit fontScale="90000"/>
          </a:bodyPr>
          <a:lstStyle/>
          <a:p>
            <a:pPr eaLnBrk="1" hangingPunct="1"/>
            <a:r>
              <a:rPr lang="en-US" sz="3200" dirty="0" smtClean="0">
                <a:solidFill>
                  <a:srgbClr val="0070C0"/>
                </a:solidFill>
                <a:latin typeface="Calibri" charset="0"/>
                <a:ea typeface="MS PGothic" charset="0"/>
              </a:rPr>
              <a:t>Which of the following explains a function of the joints of </a:t>
            </a:r>
            <a:r>
              <a:rPr lang="en-US" sz="3200" dirty="0" err="1" smtClean="0">
                <a:solidFill>
                  <a:srgbClr val="0070C0"/>
                </a:solidFill>
                <a:latin typeface="Calibri" charset="0"/>
                <a:ea typeface="MS PGothic" charset="0"/>
              </a:rPr>
              <a:t>Lushka</a:t>
            </a:r>
            <a:r>
              <a:rPr lang="en-US" sz="3200" dirty="0" smtClean="0">
                <a:solidFill>
                  <a:srgbClr val="0070C0"/>
                </a:solidFill>
                <a:latin typeface="Calibri" charset="0"/>
                <a:ea typeface="MS PGothic" charset="0"/>
              </a:rPr>
              <a:t>?</a:t>
            </a:r>
            <a:endParaRPr lang="en-US" sz="3200" dirty="0">
              <a:solidFill>
                <a:srgbClr val="0070C0"/>
              </a:solidFill>
              <a:latin typeface="Calibri" charset="0"/>
              <a:ea typeface="MS PGothic" charset="0"/>
            </a:endParaRPr>
          </a:p>
        </p:txBody>
      </p:sp>
      <p:sp>
        <p:nvSpPr>
          <p:cNvPr id="2051" name="TPAnswers"/>
          <p:cNvSpPr>
            <a:spLocks noGrp="1"/>
          </p:cNvSpPr>
          <p:nvPr>
            <p:ph idx="4294967295"/>
            <p:custDataLst>
              <p:tags r:id="rId2"/>
            </p:custDataLst>
          </p:nvPr>
        </p:nvSpPr>
        <p:spPr>
          <a:xfrm>
            <a:off x="-1" y="2427288"/>
            <a:ext cx="8927869" cy="3486150"/>
          </a:xfrm>
        </p:spPr>
        <p:txBody>
          <a:bodyPr>
            <a:noAutofit/>
          </a:bodyPr>
          <a:lstStyle/>
          <a:p>
            <a:pPr marL="514350" indent="-514350" eaLnBrk="1" hangingPunct="1">
              <a:buFont typeface="Arial" charset="0"/>
              <a:buAutoNum type="alphaUcPeriod"/>
            </a:pPr>
            <a:r>
              <a:rPr lang="en-US" sz="3200" dirty="0" smtClean="0">
                <a:latin typeface="Calibri" charset="0"/>
                <a:ea typeface="MS PGothic" charset="0"/>
              </a:rPr>
              <a:t>Restricts </a:t>
            </a:r>
            <a:r>
              <a:rPr lang="en-US" sz="3200" dirty="0" err="1" smtClean="0">
                <a:latin typeface="Calibri" charset="0"/>
                <a:ea typeface="MS PGothic" charset="0"/>
              </a:rPr>
              <a:t>Sidebending</a:t>
            </a:r>
            <a:endParaRPr lang="en-US" sz="3200" dirty="0" smtClean="0">
              <a:latin typeface="Calibri" charset="0"/>
              <a:ea typeface="MS PGothic" charset="0"/>
            </a:endParaRPr>
          </a:p>
          <a:p>
            <a:pPr marL="514350" indent="-514350" eaLnBrk="1" hangingPunct="1">
              <a:buFont typeface="Arial" charset="0"/>
              <a:buAutoNum type="alphaUcPeriod"/>
            </a:pPr>
            <a:r>
              <a:rPr lang="en-US" sz="3200" dirty="0" smtClean="0">
                <a:latin typeface="Calibri" charset="0"/>
                <a:ea typeface="MS PGothic" charset="0"/>
              </a:rPr>
              <a:t>Assists in </a:t>
            </a:r>
            <a:r>
              <a:rPr lang="en-US" sz="3200" dirty="0" err="1" smtClean="0">
                <a:latin typeface="Calibri" charset="0"/>
                <a:ea typeface="MS PGothic" charset="0"/>
              </a:rPr>
              <a:t>Sidebending</a:t>
            </a:r>
            <a:r>
              <a:rPr lang="en-US" sz="3200" dirty="0" smtClean="0">
                <a:latin typeface="Calibri" charset="0"/>
                <a:ea typeface="MS PGothic" charset="0"/>
              </a:rPr>
              <a:t> </a:t>
            </a:r>
          </a:p>
          <a:p>
            <a:pPr marL="514350" indent="-514350" eaLnBrk="1" hangingPunct="1">
              <a:buFont typeface="Arial" charset="0"/>
              <a:buAutoNum type="alphaUcPeriod"/>
            </a:pPr>
            <a:r>
              <a:rPr lang="en-US" sz="3200" dirty="0" smtClean="0">
                <a:latin typeface="Calibri" charset="0"/>
                <a:ea typeface="MS PGothic" charset="0"/>
              </a:rPr>
              <a:t>Reduce the risk of herniated nucleus </a:t>
            </a:r>
            <a:r>
              <a:rPr lang="en-US" sz="3200" dirty="0" err="1" smtClean="0">
                <a:latin typeface="Calibri" charset="0"/>
                <a:ea typeface="MS PGothic" charset="0"/>
              </a:rPr>
              <a:t>pulposus</a:t>
            </a:r>
            <a:r>
              <a:rPr lang="en-US" sz="3200" dirty="0" smtClean="0">
                <a:latin typeface="Calibri" charset="0"/>
                <a:ea typeface="MS PGothic" charset="0"/>
              </a:rPr>
              <a:t> </a:t>
            </a:r>
          </a:p>
          <a:p>
            <a:pPr marL="514350" indent="-514350" eaLnBrk="1" hangingPunct="1">
              <a:buFont typeface="Arial" charset="0"/>
              <a:buAutoNum type="alphaUcPeriod"/>
            </a:pPr>
            <a:r>
              <a:rPr lang="en-US" sz="3200" dirty="0" smtClean="0">
                <a:latin typeface="Calibri" charset="0"/>
                <a:ea typeface="MS PGothic" charset="0"/>
              </a:rPr>
              <a:t>Restrict Flexion and Extension </a:t>
            </a:r>
          </a:p>
        </p:txBody>
      </p:sp>
      <p:pic>
        <p:nvPicPr>
          <p:cNvPr id="6" name="TPChart" descr="ECBF2CFE256245F299E28BD7BA4325B1Chart20150807115402488.png" hidden="1"/>
          <p:cNvPicPr>
            <a:picLocks/>
          </p:cNvPicPr>
          <p:nvPr>
            <p:custDataLst>
              <p:tags r:id="rId3"/>
            </p:custDataLst>
          </p:nvPr>
        </p:nvPicPr>
        <p:blipFill>
          <a:blip r:embed="rId7" cstate="print">
            <a:extLst>
              <a:ext uri="{28A0092B-C50C-407E-A947-70E740481C1C}">
                <a14:useLocalDpi xmlns:a14="http://schemas.microsoft.com/office/drawing/2010/main" val="0"/>
              </a:ext>
            </a:extLst>
          </a:blip>
          <a:stretch>
            <a:fillRect/>
          </a:stretch>
        </p:blipFill>
        <p:spPr>
          <a:xfrm>
            <a:off x="4508500" y="1600200"/>
            <a:ext cx="4572000" cy="5143500"/>
          </a:xfrm>
          <a:prstGeom prst="rect">
            <a:avLst/>
          </a:prstGeom>
        </p:spPr>
      </p:pic>
      <p:sp>
        <p:nvSpPr>
          <p:cNvPr id="7" name="CAI1"/>
          <p:cNvSpPr/>
          <p:nvPr>
            <p:custDataLst>
              <p:tags r:id="rId4"/>
            </p:custDataLst>
          </p:nvPr>
        </p:nvSpPr>
        <p:spPr>
          <a:xfrm>
            <a:off x="465512" y="2427288"/>
            <a:ext cx="4106149" cy="615170"/>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8">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CAI2"/>
          <p:cNvSpPr/>
          <p:nvPr>
            <p:custDataLst>
              <p:tags r:id="rId5"/>
            </p:custDataLst>
          </p:nvPr>
        </p:nvSpPr>
        <p:spPr>
          <a:xfrm>
            <a:off x="448548" y="3662217"/>
            <a:ext cx="8056872" cy="660401"/>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8">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282633" y="283271"/>
            <a:ext cx="8682038" cy="1523303"/>
          </a:xfrm>
        </p:spPr>
        <p:txBody>
          <a:bodyPr>
            <a:normAutofit fontScale="90000"/>
          </a:bodyPr>
          <a:lstStyle/>
          <a:p>
            <a:pPr eaLnBrk="1" hangingPunct="1"/>
            <a:r>
              <a:rPr lang="en-US" sz="3200" dirty="0" smtClean="0">
                <a:solidFill>
                  <a:srgbClr val="0070C0"/>
                </a:solidFill>
                <a:latin typeface="Calibri" charset="0"/>
                <a:ea typeface="MS PGothic" charset="0"/>
              </a:rPr>
              <a:t>The Structure of which of these </a:t>
            </a:r>
            <a:r>
              <a:rPr lang="en-US" sz="3200" dirty="0" smtClean="0">
                <a:solidFill>
                  <a:srgbClr val="0070C0"/>
                </a:solidFill>
                <a:latin typeface="Calibri" charset="0"/>
                <a:ea typeface="MS PGothic" charset="0"/>
              </a:rPr>
              <a:t>Ligaments causes </a:t>
            </a:r>
            <a:r>
              <a:rPr lang="en-US" sz="3200" dirty="0" smtClean="0">
                <a:solidFill>
                  <a:srgbClr val="0070C0"/>
                </a:solidFill>
                <a:latin typeface="Calibri" charset="0"/>
                <a:ea typeface="MS PGothic" charset="0"/>
              </a:rPr>
              <a:t>the greatest concern for disc herniation? </a:t>
            </a:r>
            <a:endParaRPr lang="en-US" sz="3200" dirty="0">
              <a:solidFill>
                <a:srgbClr val="0070C0"/>
              </a:solidFill>
              <a:latin typeface="Calibri" charset="0"/>
              <a:ea typeface="MS PGothic" charset="0"/>
            </a:endParaRPr>
          </a:p>
        </p:txBody>
      </p:sp>
      <p:sp>
        <p:nvSpPr>
          <p:cNvPr id="2051" name="TPAnswers"/>
          <p:cNvSpPr>
            <a:spLocks noGrp="1"/>
          </p:cNvSpPr>
          <p:nvPr>
            <p:ph idx="4294967295"/>
            <p:custDataLst>
              <p:tags r:id="rId2"/>
            </p:custDataLst>
          </p:nvPr>
        </p:nvSpPr>
        <p:spPr>
          <a:xfrm>
            <a:off x="-1" y="1806575"/>
            <a:ext cx="7398327" cy="4525963"/>
          </a:xfrm>
        </p:spPr>
        <p:txBody>
          <a:bodyPr>
            <a:noAutofit/>
          </a:bodyPr>
          <a:lstStyle/>
          <a:p>
            <a:pPr marL="514350" indent="-514350" eaLnBrk="1" hangingPunct="1">
              <a:buFont typeface="Arial" charset="0"/>
              <a:buAutoNum type="alphaUcPeriod"/>
            </a:pPr>
            <a:r>
              <a:rPr lang="en-US" sz="3200" dirty="0" err="1" smtClean="0">
                <a:latin typeface="Calibri" charset="0"/>
                <a:ea typeface="MS PGothic" charset="0"/>
              </a:rPr>
              <a:t>Ligamentum</a:t>
            </a:r>
            <a:r>
              <a:rPr lang="en-US" sz="3200" dirty="0" smtClean="0">
                <a:latin typeface="Calibri" charset="0"/>
                <a:ea typeface="MS PGothic" charset="0"/>
              </a:rPr>
              <a:t> </a:t>
            </a:r>
            <a:r>
              <a:rPr lang="en-US" sz="3200" dirty="0" err="1" smtClean="0">
                <a:latin typeface="Calibri" charset="0"/>
                <a:ea typeface="MS PGothic" charset="0"/>
              </a:rPr>
              <a:t>Flava</a:t>
            </a:r>
            <a:endParaRPr lang="en-US" sz="3200" dirty="0" smtClean="0">
              <a:latin typeface="Calibri" charset="0"/>
              <a:ea typeface="MS PGothic" charset="0"/>
            </a:endParaRPr>
          </a:p>
          <a:p>
            <a:pPr marL="514350" indent="-514350" eaLnBrk="1" hangingPunct="1">
              <a:buFont typeface="Arial" charset="0"/>
              <a:buAutoNum type="alphaUcPeriod"/>
            </a:pPr>
            <a:r>
              <a:rPr lang="en-US" sz="3200" dirty="0" smtClean="0">
                <a:latin typeface="Calibri" charset="0"/>
                <a:ea typeface="MS PGothic" charset="0"/>
              </a:rPr>
              <a:t>Anterior Longitudinal Ligament</a:t>
            </a:r>
          </a:p>
          <a:p>
            <a:pPr marL="514350" indent="-514350" eaLnBrk="1" hangingPunct="1">
              <a:buFont typeface="Arial" charset="0"/>
              <a:buAutoNum type="alphaUcPeriod"/>
            </a:pPr>
            <a:r>
              <a:rPr lang="en-US" sz="3200" dirty="0" err="1" smtClean="0">
                <a:latin typeface="Calibri" charset="0"/>
                <a:ea typeface="MS PGothic" charset="0"/>
              </a:rPr>
              <a:t>Interspinous</a:t>
            </a:r>
            <a:r>
              <a:rPr lang="en-US" sz="3200" dirty="0" smtClean="0">
                <a:latin typeface="Calibri" charset="0"/>
                <a:ea typeface="MS PGothic" charset="0"/>
              </a:rPr>
              <a:t> Ligaments </a:t>
            </a:r>
          </a:p>
          <a:p>
            <a:pPr marL="514350" indent="-514350" eaLnBrk="1" hangingPunct="1">
              <a:buFont typeface="Arial" charset="0"/>
              <a:buAutoNum type="alphaUcPeriod"/>
            </a:pPr>
            <a:r>
              <a:rPr lang="en-US" sz="3200" dirty="0" smtClean="0">
                <a:latin typeface="Calibri" charset="0"/>
                <a:ea typeface="MS PGothic" charset="0"/>
              </a:rPr>
              <a:t>Posterior Longitudinal Ligament  </a:t>
            </a:r>
            <a:endParaRPr lang="en-US" sz="3200" dirty="0">
              <a:latin typeface="Calibri" charset="0"/>
              <a:ea typeface="MS PGothic" charset="0"/>
            </a:endParaRPr>
          </a:p>
        </p:txBody>
      </p:sp>
      <p:pic>
        <p:nvPicPr>
          <p:cNvPr id="4" name="TPChart" descr="838F9FD7A69A4AD19A6A1F401CF97D2BChart20150807115402612.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600200"/>
            <a:ext cx="4572000" cy="5143500"/>
          </a:xfrm>
          <a:prstGeom prst="rect">
            <a:avLst/>
          </a:prstGeom>
        </p:spPr>
      </p:pic>
      <p:sp>
        <p:nvSpPr>
          <p:cNvPr id="5" name="CAI1"/>
          <p:cNvSpPr/>
          <p:nvPr>
            <p:custDataLst>
              <p:tags r:id="rId4"/>
            </p:custDataLst>
          </p:nvPr>
        </p:nvSpPr>
        <p:spPr>
          <a:xfrm>
            <a:off x="528226" y="3723962"/>
            <a:ext cx="5440312" cy="598656"/>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548640" y="375718"/>
            <a:ext cx="7930342" cy="1446732"/>
          </a:xfrm>
        </p:spPr>
        <p:txBody>
          <a:bodyPr>
            <a:normAutofit/>
          </a:bodyPr>
          <a:lstStyle/>
          <a:p>
            <a:pPr eaLnBrk="1" hangingPunct="1"/>
            <a:r>
              <a:rPr lang="en-US" sz="3200" dirty="0" smtClean="0">
                <a:solidFill>
                  <a:srgbClr val="0070C0"/>
                </a:solidFill>
                <a:latin typeface="Calibri" charset="0"/>
                <a:ea typeface="MS PGothic" charset="0"/>
              </a:rPr>
              <a:t>Which of the following muscles is the </a:t>
            </a:r>
            <a:r>
              <a:rPr lang="en-US" sz="3200" dirty="0" smtClean="0">
                <a:solidFill>
                  <a:srgbClr val="0070C0"/>
                </a:solidFill>
                <a:latin typeface="Calibri" charset="0"/>
                <a:ea typeface="MS PGothic" charset="0"/>
              </a:rPr>
              <a:t>prime head </a:t>
            </a:r>
            <a:r>
              <a:rPr lang="en-US" sz="3200" dirty="0" smtClean="0">
                <a:solidFill>
                  <a:srgbClr val="0070C0"/>
                </a:solidFill>
                <a:latin typeface="Calibri" charset="0"/>
                <a:ea typeface="MS PGothic" charset="0"/>
              </a:rPr>
              <a:t>extensor?</a:t>
            </a:r>
            <a:endParaRPr lang="en-US" sz="3200" dirty="0">
              <a:solidFill>
                <a:srgbClr val="0070C0"/>
              </a:solidFill>
              <a:latin typeface="Calibri" charset="0"/>
              <a:ea typeface="MS PGothic" charset="0"/>
            </a:endParaRPr>
          </a:p>
        </p:txBody>
      </p:sp>
      <p:sp>
        <p:nvSpPr>
          <p:cNvPr id="2051" name="TPAnswers"/>
          <p:cNvSpPr>
            <a:spLocks noGrp="1"/>
          </p:cNvSpPr>
          <p:nvPr>
            <p:ph idx="4294967295"/>
            <p:custDataLst>
              <p:tags r:id="rId2"/>
            </p:custDataLst>
          </p:nvPr>
        </p:nvSpPr>
        <p:spPr>
          <a:xfrm>
            <a:off x="548640" y="2354056"/>
            <a:ext cx="6949440" cy="4525963"/>
          </a:xfrm>
        </p:spPr>
        <p:txBody>
          <a:bodyPr>
            <a:normAutofit/>
          </a:bodyPr>
          <a:lstStyle/>
          <a:p>
            <a:pPr marL="514350" indent="-514350" eaLnBrk="1" hangingPunct="1">
              <a:buFont typeface="Arial" charset="0"/>
              <a:buAutoNum type="alphaUcPeriod"/>
            </a:pPr>
            <a:r>
              <a:rPr lang="en-US" sz="3200" dirty="0" smtClean="0">
                <a:latin typeface="Calibri" charset="0"/>
                <a:ea typeface="MS PGothic" charset="0"/>
              </a:rPr>
              <a:t>Splenius</a:t>
            </a:r>
          </a:p>
          <a:p>
            <a:pPr marL="514350" indent="-514350" eaLnBrk="1" hangingPunct="1">
              <a:buFont typeface="Arial" charset="0"/>
              <a:buAutoNum type="alphaUcPeriod"/>
            </a:pPr>
            <a:r>
              <a:rPr lang="en-US" sz="3200" dirty="0" err="1" smtClean="0">
                <a:latin typeface="Calibri" charset="0"/>
                <a:ea typeface="MS PGothic" charset="0"/>
              </a:rPr>
              <a:t>Semispinalis</a:t>
            </a:r>
            <a:r>
              <a:rPr lang="en-US" sz="3200" dirty="0" smtClean="0">
                <a:latin typeface="Calibri" charset="0"/>
                <a:ea typeface="MS PGothic" charset="0"/>
              </a:rPr>
              <a:t> </a:t>
            </a:r>
          </a:p>
          <a:p>
            <a:pPr marL="514350" indent="-514350" eaLnBrk="1" hangingPunct="1">
              <a:buFont typeface="Arial" charset="0"/>
              <a:buAutoNum type="alphaUcPeriod"/>
            </a:pPr>
            <a:r>
              <a:rPr lang="en-US" sz="3200" dirty="0" smtClean="0">
                <a:latin typeface="Calibri" charset="0"/>
                <a:ea typeface="MS PGothic" charset="0"/>
              </a:rPr>
              <a:t>Rectus </a:t>
            </a:r>
            <a:r>
              <a:rPr lang="en-US" sz="3200" dirty="0" err="1" smtClean="0">
                <a:latin typeface="Calibri" charset="0"/>
                <a:ea typeface="MS PGothic" charset="0"/>
              </a:rPr>
              <a:t>Capitis</a:t>
            </a:r>
            <a:r>
              <a:rPr lang="en-US" sz="3200" dirty="0" smtClean="0">
                <a:latin typeface="Calibri" charset="0"/>
                <a:ea typeface="MS PGothic" charset="0"/>
              </a:rPr>
              <a:t> Posterior Major</a:t>
            </a:r>
          </a:p>
          <a:p>
            <a:pPr marL="514350" indent="-514350" eaLnBrk="1" hangingPunct="1">
              <a:buFont typeface="Arial" charset="0"/>
              <a:buAutoNum type="alphaUcPeriod"/>
            </a:pPr>
            <a:r>
              <a:rPr lang="en-US" sz="3200" dirty="0" err="1" smtClean="0">
                <a:latin typeface="Calibri" charset="0"/>
                <a:ea typeface="MS PGothic" charset="0"/>
              </a:rPr>
              <a:t>Obliquus</a:t>
            </a:r>
            <a:r>
              <a:rPr lang="en-US" sz="3200" dirty="0" smtClean="0">
                <a:latin typeface="Calibri" charset="0"/>
                <a:ea typeface="MS PGothic" charset="0"/>
              </a:rPr>
              <a:t> </a:t>
            </a:r>
            <a:r>
              <a:rPr lang="en-US" sz="3200" dirty="0" err="1" smtClean="0">
                <a:latin typeface="Calibri" charset="0"/>
                <a:ea typeface="MS PGothic" charset="0"/>
              </a:rPr>
              <a:t>Capitis</a:t>
            </a:r>
            <a:r>
              <a:rPr lang="en-US" sz="3200" dirty="0" smtClean="0">
                <a:latin typeface="Calibri" charset="0"/>
                <a:ea typeface="MS PGothic" charset="0"/>
              </a:rPr>
              <a:t> Superior </a:t>
            </a:r>
            <a:endParaRPr lang="en-US" sz="3200" dirty="0">
              <a:latin typeface="Calibri" charset="0"/>
              <a:ea typeface="MS PGothic" charset="0"/>
            </a:endParaRPr>
          </a:p>
        </p:txBody>
      </p:sp>
      <p:pic>
        <p:nvPicPr>
          <p:cNvPr id="4" name="TPChart" descr="03B949ECAC7B46C6B68EDA0E9CCCF751Chart20150807115402489.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600200"/>
            <a:ext cx="4572000" cy="5143500"/>
          </a:xfrm>
          <a:prstGeom prst="rect">
            <a:avLst/>
          </a:prstGeom>
        </p:spPr>
      </p:pic>
      <p:sp>
        <p:nvSpPr>
          <p:cNvPr id="5" name="CAI1"/>
          <p:cNvSpPr/>
          <p:nvPr>
            <p:custDataLst>
              <p:tags r:id="rId4"/>
            </p:custDataLst>
          </p:nvPr>
        </p:nvSpPr>
        <p:spPr>
          <a:xfrm>
            <a:off x="1006537" y="2370681"/>
            <a:ext cx="1769914" cy="638526"/>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824483" y="377952"/>
            <a:ext cx="7505700" cy="1024127"/>
          </a:xfrm>
          <a:prstGeom prst="rect">
            <a:avLst/>
          </a:prstGeom>
          <a:blipFill>
            <a:blip r:embed="rId2" cstate="print"/>
            <a:stretch>
              <a:fillRect/>
            </a:stretch>
          </a:blipFill>
        </p:spPr>
        <p:txBody>
          <a:bodyPr wrap="square" lIns="0" tIns="0" rIns="0" bIns="0" rtlCol="0"/>
          <a:lstStyle/>
          <a:p>
            <a:pPr defTabSz="457200"/>
            <a:endParaRPr>
              <a:solidFill>
                <a:prstClr val="black"/>
              </a:solidFill>
              <a:latin typeface="Calibri"/>
            </a:endParaRPr>
          </a:p>
        </p:txBody>
      </p:sp>
      <p:sp>
        <p:nvSpPr>
          <p:cNvPr id="3" name="object 3"/>
          <p:cNvSpPr txBox="1"/>
          <p:nvPr/>
        </p:nvSpPr>
        <p:spPr>
          <a:xfrm>
            <a:off x="673100" y="1622044"/>
            <a:ext cx="3460750" cy="2639695"/>
          </a:xfrm>
          <a:prstGeom prst="rect">
            <a:avLst/>
          </a:prstGeom>
        </p:spPr>
        <p:txBody>
          <a:bodyPr vert="horz" wrap="square" lIns="0" tIns="0" rIns="0" bIns="0" rtlCol="0">
            <a:spAutoFit/>
          </a:bodyPr>
          <a:lstStyle/>
          <a:p>
            <a:pPr marL="424180" indent="-411480" defTabSz="457200">
              <a:buClr>
                <a:srgbClr val="F9F9F9"/>
              </a:buClr>
              <a:buSzPct val="65384"/>
              <a:buFont typeface="Wingdings"/>
              <a:buChar char=""/>
              <a:tabLst>
                <a:tab pos="424180" algn="l"/>
              </a:tabLst>
            </a:pPr>
            <a:r>
              <a:rPr sz="2600" spc="-95" dirty="0">
                <a:solidFill>
                  <a:prstClr val="black"/>
                </a:solidFill>
                <a:latin typeface="Georgia"/>
                <a:cs typeface="Georgia"/>
              </a:rPr>
              <a:t>S</a:t>
            </a:r>
            <a:r>
              <a:rPr sz="2600" spc="70" dirty="0">
                <a:solidFill>
                  <a:prstClr val="black"/>
                </a:solidFill>
                <a:latin typeface="Georgia"/>
                <a:cs typeface="Georgia"/>
              </a:rPr>
              <a:t>p</a:t>
            </a:r>
            <a:r>
              <a:rPr sz="2600" spc="-5" dirty="0">
                <a:solidFill>
                  <a:prstClr val="black"/>
                </a:solidFill>
                <a:latin typeface="Georgia"/>
                <a:cs typeface="Georgia"/>
              </a:rPr>
              <a:t>l</a:t>
            </a:r>
            <a:r>
              <a:rPr sz="2600" dirty="0">
                <a:solidFill>
                  <a:prstClr val="black"/>
                </a:solidFill>
                <a:latin typeface="Georgia"/>
                <a:cs typeface="Georgia"/>
              </a:rPr>
              <a:t>e</a:t>
            </a:r>
            <a:r>
              <a:rPr sz="2600" spc="10" dirty="0">
                <a:solidFill>
                  <a:prstClr val="black"/>
                </a:solidFill>
                <a:latin typeface="Georgia"/>
                <a:cs typeface="Georgia"/>
              </a:rPr>
              <a:t>ni</a:t>
            </a:r>
            <a:r>
              <a:rPr sz="2600" spc="15" dirty="0">
                <a:solidFill>
                  <a:prstClr val="black"/>
                </a:solidFill>
                <a:latin typeface="Georgia"/>
                <a:cs typeface="Georgia"/>
              </a:rPr>
              <a:t>u</a:t>
            </a:r>
            <a:r>
              <a:rPr sz="2600" spc="-20" dirty="0">
                <a:solidFill>
                  <a:prstClr val="black"/>
                </a:solidFill>
                <a:latin typeface="Georgia"/>
                <a:cs typeface="Georgia"/>
              </a:rPr>
              <a:t>s</a:t>
            </a:r>
            <a:r>
              <a:rPr sz="2600" spc="20" dirty="0">
                <a:solidFill>
                  <a:prstClr val="black"/>
                </a:solidFill>
                <a:latin typeface="Georgia"/>
                <a:cs typeface="Georgia"/>
              </a:rPr>
              <a:t> </a:t>
            </a:r>
            <a:r>
              <a:rPr sz="2600" spc="-30" dirty="0">
                <a:solidFill>
                  <a:prstClr val="black"/>
                </a:solidFill>
                <a:latin typeface="Georgia"/>
                <a:cs typeface="Georgia"/>
              </a:rPr>
              <a:t>c</a:t>
            </a:r>
            <a:r>
              <a:rPr sz="2600" spc="-10" dirty="0">
                <a:solidFill>
                  <a:prstClr val="black"/>
                </a:solidFill>
                <a:latin typeface="Georgia"/>
                <a:cs typeface="Georgia"/>
              </a:rPr>
              <a:t>e</a:t>
            </a:r>
            <a:r>
              <a:rPr sz="2600" spc="-40" dirty="0">
                <a:solidFill>
                  <a:prstClr val="black"/>
                </a:solidFill>
                <a:latin typeface="Georgia"/>
                <a:cs typeface="Georgia"/>
              </a:rPr>
              <a:t>r</a:t>
            </a:r>
            <a:r>
              <a:rPr sz="2600" spc="180" dirty="0">
                <a:solidFill>
                  <a:prstClr val="black"/>
                </a:solidFill>
                <a:latin typeface="Georgia"/>
                <a:cs typeface="Georgia"/>
              </a:rPr>
              <a:t>v</a:t>
            </a:r>
            <a:r>
              <a:rPr sz="2600" spc="-20" dirty="0">
                <a:solidFill>
                  <a:prstClr val="black"/>
                </a:solidFill>
                <a:latin typeface="Georgia"/>
                <a:cs typeface="Georgia"/>
              </a:rPr>
              <a:t>icis</a:t>
            </a:r>
            <a:endParaRPr sz="2600">
              <a:solidFill>
                <a:prstClr val="black"/>
              </a:solidFill>
              <a:latin typeface="Georgia"/>
              <a:cs typeface="Georgia"/>
            </a:endParaRPr>
          </a:p>
          <a:p>
            <a:pPr marL="424180" indent="-411480" defTabSz="457200">
              <a:spcBef>
                <a:spcPts val="625"/>
              </a:spcBef>
              <a:buClr>
                <a:srgbClr val="F9F9F9"/>
              </a:buClr>
              <a:buSzPct val="65384"/>
              <a:buFont typeface="Wingdings"/>
              <a:buChar char=""/>
              <a:tabLst>
                <a:tab pos="424180" algn="l"/>
              </a:tabLst>
            </a:pPr>
            <a:r>
              <a:rPr sz="2600" spc="-95" dirty="0">
                <a:solidFill>
                  <a:prstClr val="black"/>
                </a:solidFill>
                <a:latin typeface="Georgia"/>
                <a:cs typeface="Georgia"/>
              </a:rPr>
              <a:t>S</a:t>
            </a:r>
            <a:r>
              <a:rPr sz="2600" spc="70" dirty="0">
                <a:solidFill>
                  <a:prstClr val="black"/>
                </a:solidFill>
                <a:latin typeface="Georgia"/>
                <a:cs typeface="Georgia"/>
              </a:rPr>
              <a:t>p</a:t>
            </a:r>
            <a:r>
              <a:rPr sz="2600" spc="-5" dirty="0">
                <a:solidFill>
                  <a:prstClr val="black"/>
                </a:solidFill>
                <a:latin typeface="Georgia"/>
                <a:cs typeface="Georgia"/>
              </a:rPr>
              <a:t>l</a:t>
            </a:r>
            <a:r>
              <a:rPr sz="2600" dirty="0">
                <a:solidFill>
                  <a:prstClr val="black"/>
                </a:solidFill>
                <a:latin typeface="Georgia"/>
                <a:cs typeface="Georgia"/>
              </a:rPr>
              <a:t>e</a:t>
            </a:r>
            <a:r>
              <a:rPr sz="2600" spc="10" dirty="0">
                <a:solidFill>
                  <a:prstClr val="black"/>
                </a:solidFill>
                <a:latin typeface="Georgia"/>
                <a:cs typeface="Georgia"/>
              </a:rPr>
              <a:t>ni</a:t>
            </a:r>
            <a:r>
              <a:rPr sz="2600" spc="15" dirty="0">
                <a:solidFill>
                  <a:prstClr val="black"/>
                </a:solidFill>
                <a:latin typeface="Georgia"/>
                <a:cs typeface="Georgia"/>
              </a:rPr>
              <a:t>u</a:t>
            </a:r>
            <a:r>
              <a:rPr sz="2600" spc="-20" dirty="0">
                <a:solidFill>
                  <a:prstClr val="black"/>
                </a:solidFill>
                <a:latin typeface="Georgia"/>
                <a:cs typeface="Georgia"/>
              </a:rPr>
              <a:t>s</a:t>
            </a:r>
            <a:r>
              <a:rPr sz="2600" spc="20" dirty="0">
                <a:solidFill>
                  <a:prstClr val="black"/>
                </a:solidFill>
                <a:latin typeface="Georgia"/>
                <a:cs typeface="Georgia"/>
              </a:rPr>
              <a:t> </a:t>
            </a:r>
            <a:r>
              <a:rPr sz="2600" spc="-30" dirty="0">
                <a:solidFill>
                  <a:prstClr val="black"/>
                </a:solidFill>
                <a:latin typeface="Georgia"/>
                <a:cs typeface="Georgia"/>
              </a:rPr>
              <a:t>c</a:t>
            </a:r>
            <a:r>
              <a:rPr sz="2600" spc="-5" dirty="0">
                <a:solidFill>
                  <a:prstClr val="black"/>
                </a:solidFill>
                <a:latin typeface="Georgia"/>
                <a:cs typeface="Georgia"/>
              </a:rPr>
              <a:t>a</a:t>
            </a:r>
            <a:r>
              <a:rPr sz="2600" spc="70" dirty="0">
                <a:solidFill>
                  <a:prstClr val="black"/>
                </a:solidFill>
                <a:latin typeface="Georgia"/>
                <a:cs typeface="Georgia"/>
              </a:rPr>
              <a:t>p</a:t>
            </a:r>
            <a:r>
              <a:rPr sz="2600" spc="-30" dirty="0">
                <a:solidFill>
                  <a:prstClr val="black"/>
                </a:solidFill>
                <a:latin typeface="Georgia"/>
                <a:cs typeface="Georgia"/>
              </a:rPr>
              <a:t>it</a:t>
            </a:r>
            <a:r>
              <a:rPr sz="2600" spc="75" dirty="0">
                <a:solidFill>
                  <a:prstClr val="black"/>
                </a:solidFill>
                <a:latin typeface="Georgia"/>
                <a:cs typeface="Georgia"/>
              </a:rPr>
              <a:t>u</a:t>
            </a:r>
            <a:r>
              <a:rPr sz="2600" spc="-20" dirty="0">
                <a:solidFill>
                  <a:prstClr val="black"/>
                </a:solidFill>
                <a:latin typeface="Georgia"/>
                <a:cs typeface="Georgia"/>
              </a:rPr>
              <a:t>s</a:t>
            </a:r>
            <a:endParaRPr sz="2600">
              <a:solidFill>
                <a:prstClr val="black"/>
              </a:solidFill>
              <a:latin typeface="Georgia"/>
              <a:cs typeface="Georgia"/>
            </a:endParaRPr>
          </a:p>
          <a:p>
            <a:pPr defTabSz="457200">
              <a:spcBef>
                <a:spcPts val="55"/>
              </a:spcBef>
              <a:buClr>
                <a:srgbClr val="F9F9F9"/>
              </a:buClr>
              <a:buFont typeface="Wingdings"/>
              <a:buChar char=""/>
            </a:pPr>
            <a:endParaRPr sz="3750">
              <a:solidFill>
                <a:prstClr val="black"/>
              </a:solidFill>
              <a:latin typeface="Times New Roman"/>
              <a:cs typeface="Times New Roman"/>
            </a:endParaRPr>
          </a:p>
          <a:p>
            <a:pPr marL="424180" marR="5080" indent="-411480" defTabSz="457200">
              <a:buClr>
                <a:srgbClr val="F9F9F9"/>
              </a:buClr>
              <a:buSzPct val="65384"/>
              <a:buFont typeface="Wingdings"/>
              <a:buChar char=""/>
              <a:tabLst>
                <a:tab pos="424180" algn="l"/>
              </a:tabLst>
            </a:pPr>
            <a:r>
              <a:rPr sz="2600" spc="-105" dirty="0">
                <a:solidFill>
                  <a:prstClr val="black"/>
                </a:solidFill>
                <a:latin typeface="Georgia"/>
                <a:cs typeface="Georgia"/>
              </a:rPr>
              <a:t>B</a:t>
            </a:r>
            <a:r>
              <a:rPr sz="2600" spc="10" dirty="0">
                <a:solidFill>
                  <a:prstClr val="black"/>
                </a:solidFill>
                <a:latin typeface="Georgia"/>
                <a:cs typeface="Georgia"/>
              </a:rPr>
              <a:t>o</a:t>
            </a:r>
            <a:r>
              <a:rPr sz="2600" spc="-25" dirty="0">
                <a:solidFill>
                  <a:prstClr val="black"/>
                </a:solidFill>
                <a:latin typeface="Georgia"/>
                <a:cs typeface="Georgia"/>
              </a:rPr>
              <a:t>th</a:t>
            </a:r>
            <a:r>
              <a:rPr sz="2600" spc="15" dirty="0">
                <a:solidFill>
                  <a:prstClr val="black"/>
                </a:solidFill>
                <a:latin typeface="Georgia"/>
                <a:cs typeface="Georgia"/>
              </a:rPr>
              <a:t> </a:t>
            </a:r>
            <a:r>
              <a:rPr sz="2600" spc="-5" dirty="0">
                <a:solidFill>
                  <a:prstClr val="black"/>
                </a:solidFill>
                <a:latin typeface="Georgia"/>
                <a:cs typeface="Georgia"/>
              </a:rPr>
              <a:t>a</a:t>
            </a:r>
            <a:r>
              <a:rPr sz="2600" spc="-25" dirty="0">
                <a:solidFill>
                  <a:prstClr val="black"/>
                </a:solidFill>
                <a:latin typeface="Georgia"/>
                <a:cs typeface="Georgia"/>
              </a:rPr>
              <a:t>re</a:t>
            </a:r>
            <a:r>
              <a:rPr sz="2600" spc="10" dirty="0">
                <a:solidFill>
                  <a:prstClr val="black"/>
                </a:solidFill>
                <a:latin typeface="Georgia"/>
                <a:cs typeface="Georgia"/>
              </a:rPr>
              <a:t> </a:t>
            </a:r>
            <a:r>
              <a:rPr sz="2600" spc="-20" dirty="0">
                <a:solidFill>
                  <a:prstClr val="black"/>
                </a:solidFill>
                <a:latin typeface="Georgia"/>
                <a:cs typeface="Georgia"/>
              </a:rPr>
              <a:t>t</a:t>
            </a:r>
            <a:r>
              <a:rPr sz="2600" spc="-35" dirty="0">
                <a:solidFill>
                  <a:prstClr val="black"/>
                </a:solidFill>
                <a:latin typeface="Georgia"/>
                <a:cs typeface="Georgia"/>
              </a:rPr>
              <a:t>h</a:t>
            </a:r>
            <a:r>
              <a:rPr sz="2600" spc="-10" dirty="0">
                <a:solidFill>
                  <a:prstClr val="black"/>
                </a:solidFill>
                <a:latin typeface="Georgia"/>
                <a:cs typeface="Georgia"/>
              </a:rPr>
              <a:t>e</a:t>
            </a:r>
            <a:r>
              <a:rPr sz="2600" spc="20" dirty="0">
                <a:solidFill>
                  <a:prstClr val="black"/>
                </a:solidFill>
                <a:latin typeface="Georgia"/>
                <a:cs typeface="Georgia"/>
              </a:rPr>
              <a:t> </a:t>
            </a:r>
            <a:r>
              <a:rPr sz="2600" spc="70" dirty="0">
                <a:solidFill>
                  <a:prstClr val="black"/>
                </a:solidFill>
                <a:latin typeface="Georgia"/>
                <a:cs typeface="Georgia"/>
              </a:rPr>
              <a:t>p</a:t>
            </a:r>
            <a:r>
              <a:rPr sz="2600" spc="-25" dirty="0">
                <a:solidFill>
                  <a:prstClr val="black"/>
                </a:solidFill>
                <a:latin typeface="Georgia"/>
                <a:cs typeface="Georgia"/>
              </a:rPr>
              <a:t>ri</a:t>
            </a:r>
            <a:r>
              <a:rPr sz="2600" spc="10" dirty="0">
                <a:solidFill>
                  <a:prstClr val="black"/>
                </a:solidFill>
                <a:latin typeface="Georgia"/>
                <a:cs typeface="Georgia"/>
              </a:rPr>
              <a:t>m</a:t>
            </a:r>
            <a:r>
              <a:rPr sz="2600" spc="-10" dirty="0">
                <a:solidFill>
                  <a:prstClr val="black"/>
                </a:solidFill>
                <a:latin typeface="Georgia"/>
                <a:cs typeface="Georgia"/>
              </a:rPr>
              <a:t>e</a:t>
            </a:r>
            <a:r>
              <a:rPr sz="2600" spc="-5" dirty="0">
                <a:solidFill>
                  <a:prstClr val="black"/>
                </a:solidFill>
                <a:latin typeface="Georgia"/>
                <a:cs typeface="Georgia"/>
              </a:rPr>
              <a:t> </a:t>
            </a:r>
            <a:r>
              <a:rPr sz="2600" spc="10" dirty="0">
                <a:solidFill>
                  <a:prstClr val="black"/>
                </a:solidFill>
                <a:latin typeface="Georgia"/>
                <a:cs typeface="Georgia"/>
              </a:rPr>
              <a:t>m</a:t>
            </a:r>
            <a:r>
              <a:rPr sz="2600" spc="75" dirty="0">
                <a:solidFill>
                  <a:prstClr val="black"/>
                </a:solidFill>
                <a:latin typeface="Georgia"/>
                <a:cs typeface="Georgia"/>
              </a:rPr>
              <a:t>u</a:t>
            </a:r>
            <a:r>
              <a:rPr sz="2600" spc="-25" dirty="0">
                <a:solidFill>
                  <a:prstClr val="black"/>
                </a:solidFill>
                <a:latin typeface="Georgia"/>
                <a:cs typeface="Georgia"/>
              </a:rPr>
              <a:t>s</a:t>
            </a:r>
            <a:r>
              <a:rPr sz="2600" spc="-30" dirty="0">
                <a:solidFill>
                  <a:prstClr val="black"/>
                </a:solidFill>
                <a:latin typeface="Georgia"/>
                <a:cs typeface="Georgia"/>
              </a:rPr>
              <a:t>c</a:t>
            </a:r>
            <a:r>
              <a:rPr sz="2600" spc="5" dirty="0">
                <a:solidFill>
                  <a:prstClr val="black"/>
                </a:solidFill>
                <a:latin typeface="Georgia"/>
                <a:cs typeface="Georgia"/>
              </a:rPr>
              <a:t>l</a:t>
            </a:r>
            <a:r>
              <a:rPr sz="2600" spc="-15" dirty="0">
                <a:solidFill>
                  <a:prstClr val="black"/>
                </a:solidFill>
                <a:latin typeface="Georgia"/>
                <a:cs typeface="Georgia"/>
              </a:rPr>
              <a:t>es</a:t>
            </a:r>
            <a:r>
              <a:rPr sz="2600" spc="5" dirty="0">
                <a:solidFill>
                  <a:prstClr val="black"/>
                </a:solidFill>
                <a:latin typeface="Georgia"/>
                <a:cs typeface="Georgia"/>
              </a:rPr>
              <a:t> </a:t>
            </a:r>
            <a:r>
              <a:rPr sz="2600" spc="10" dirty="0">
                <a:solidFill>
                  <a:prstClr val="black"/>
                </a:solidFill>
                <a:latin typeface="Georgia"/>
                <a:cs typeface="Georgia"/>
              </a:rPr>
              <a:t>o</a:t>
            </a:r>
            <a:r>
              <a:rPr sz="2600" spc="20" dirty="0">
                <a:solidFill>
                  <a:prstClr val="black"/>
                </a:solidFill>
                <a:latin typeface="Georgia"/>
                <a:cs typeface="Georgia"/>
              </a:rPr>
              <a:t>f</a:t>
            </a:r>
            <a:r>
              <a:rPr sz="2600" spc="30" dirty="0">
                <a:solidFill>
                  <a:prstClr val="black"/>
                </a:solidFill>
                <a:latin typeface="Georgia"/>
                <a:cs typeface="Georgia"/>
              </a:rPr>
              <a:t> </a:t>
            </a:r>
            <a:r>
              <a:rPr sz="2600" spc="-10" dirty="0">
                <a:solidFill>
                  <a:prstClr val="black"/>
                </a:solidFill>
                <a:latin typeface="Georgia"/>
                <a:cs typeface="Georgia"/>
              </a:rPr>
              <a:t>ext</a:t>
            </a:r>
            <a:r>
              <a:rPr sz="2600" spc="-15" dirty="0">
                <a:solidFill>
                  <a:prstClr val="black"/>
                </a:solidFill>
                <a:latin typeface="Georgia"/>
                <a:cs typeface="Georgia"/>
              </a:rPr>
              <a:t>e</a:t>
            </a:r>
            <a:r>
              <a:rPr sz="2600" spc="-25" dirty="0">
                <a:solidFill>
                  <a:prstClr val="black"/>
                </a:solidFill>
                <a:latin typeface="Georgia"/>
                <a:cs typeface="Georgia"/>
              </a:rPr>
              <a:t>n</a:t>
            </a:r>
            <a:r>
              <a:rPr sz="2600" spc="-15" dirty="0">
                <a:solidFill>
                  <a:prstClr val="black"/>
                </a:solidFill>
                <a:latin typeface="Georgia"/>
                <a:cs typeface="Georgia"/>
              </a:rPr>
              <a:t>si</a:t>
            </a:r>
            <a:r>
              <a:rPr sz="2600" spc="10" dirty="0">
                <a:solidFill>
                  <a:prstClr val="black"/>
                </a:solidFill>
                <a:latin typeface="Georgia"/>
                <a:cs typeface="Georgia"/>
              </a:rPr>
              <a:t>o</a:t>
            </a:r>
            <a:r>
              <a:rPr sz="2600" spc="-25" dirty="0">
                <a:solidFill>
                  <a:prstClr val="black"/>
                </a:solidFill>
                <a:latin typeface="Georgia"/>
                <a:cs typeface="Georgia"/>
              </a:rPr>
              <a:t>n</a:t>
            </a:r>
            <a:r>
              <a:rPr sz="2600" spc="-10" dirty="0">
                <a:solidFill>
                  <a:prstClr val="black"/>
                </a:solidFill>
                <a:latin typeface="Georgia"/>
                <a:cs typeface="Georgia"/>
              </a:rPr>
              <a:t> </a:t>
            </a:r>
            <a:r>
              <a:rPr sz="2600" spc="10" dirty="0">
                <a:solidFill>
                  <a:prstClr val="black"/>
                </a:solidFill>
                <a:latin typeface="Georgia"/>
                <a:cs typeface="Georgia"/>
              </a:rPr>
              <a:t>f</a:t>
            </a:r>
            <a:r>
              <a:rPr sz="2600" spc="15" dirty="0">
                <a:solidFill>
                  <a:prstClr val="black"/>
                </a:solidFill>
                <a:latin typeface="Georgia"/>
                <a:cs typeface="Georgia"/>
              </a:rPr>
              <a:t>o</a:t>
            </a:r>
            <a:r>
              <a:rPr sz="2600" spc="-40" dirty="0">
                <a:solidFill>
                  <a:prstClr val="black"/>
                </a:solidFill>
                <a:latin typeface="Georgia"/>
                <a:cs typeface="Georgia"/>
              </a:rPr>
              <a:t>r</a:t>
            </a:r>
            <a:r>
              <a:rPr sz="2600" spc="25" dirty="0">
                <a:solidFill>
                  <a:prstClr val="black"/>
                </a:solidFill>
                <a:latin typeface="Georgia"/>
                <a:cs typeface="Georgia"/>
              </a:rPr>
              <a:t> </a:t>
            </a:r>
            <a:r>
              <a:rPr sz="2600" spc="-50" dirty="0">
                <a:solidFill>
                  <a:prstClr val="black"/>
                </a:solidFill>
                <a:latin typeface="Georgia"/>
                <a:cs typeface="Georgia"/>
              </a:rPr>
              <a:t>t</a:t>
            </a:r>
            <a:r>
              <a:rPr sz="2600" spc="-10" dirty="0">
                <a:solidFill>
                  <a:prstClr val="black"/>
                </a:solidFill>
                <a:latin typeface="Georgia"/>
                <a:cs typeface="Georgia"/>
              </a:rPr>
              <a:t>h</a:t>
            </a:r>
            <a:r>
              <a:rPr sz="2600" spc="-5" dirty="0">
                <a:solidFill>
                  <a:prstClr val="black"/>
                </a:solidFill>
                <a:latin typeface="Georgia"/>
                <a:cs typeface="Georgia"/>
              </a:rPr>
              <a:t>e</a:t>
            </a:r>
            <a:r>
              <a:rPr sz="2600" spc="20" dirty="0">
                <a:solidFill>
                  <a:prstClr val="black"/>
                </a:solidFill>
                <a:latin typeface="Georgia"/>
                <a:cs typeface="Georgia"/>
              </a:rPr>
              <a:t> </a:t>
            </a:r>
            <a:r>
              <a:rPr sz="2600" spc="-10" dirty="0">
                <a:solidFill>
                  <a:prstClr val="black"/>
                </a:solidFill>
                <a:latin typeface="Georgia"/>
                <a:cs typeface="Georgia"/>
              </a:rPr>
              <a:t>h</a:t>
            </a:r>
            <a:r>
              <a:rPr sz="2600" spc="-5" dirty="0">
                <a:solidFill>
                  <a:prstClr val="black"/>
                </a:solidFill>
                <a:latin typeface="Georgia"/>
                <a:cs typeface="Georgia"/>
              </a:rPr>
              <a:t>ea</a:t>
            </a:r>
            <a:r>
              <a:rPr sz="2600" spc="95" dirty="0">
                <a:solidFill>
                  <a:prstClr val="black"/>
                </a:solidFill>
                <a:latin typeface="Georgia"/>
                <a:cs typeface="Georgia"/>
              </a:rPr>
              <a:t>d</a:t>
            </a:r>
            <a:endParaRPr sz="2600">
              <a:solidFill>
                <a:prstClr val="black"/>
              </a:solidFill>
              <a:latin typeface="Georgia"/>
              <a:cs typeface="Georgia"/>
            </a:endParaRPr>
          </a:p>
        </p:txBody>
      </p:sp>
      <p:sp>
        <p:nvSpPr>
          <p:cNvPr id="4" name="object 4"/>
          <p:cNvSpPr/>
          <p:nvPr/>
        </p:nvSpPr>
        <p:spPr>
          <a:xfrm>
            <a:off x="4114800" y="1828800"/>
            <a:ext cx="4846320" cy="3633216"/>
          </a:xfrm>
          <a:prstGeom prst="rect">
            <a:avLst/>
          </a:prstGeom>
          <a:blipFill>
            <a:blip r:embed="rId3" cstate="print"/>
            <a:stretch>
              <a:fillRect/>
            </a:stretch>
          </a:blipFill>
        </p:spPr>
        <p:txBody>
          <a:bodyPr wrap="square" lIns="0" tIns="0" rIns="0" bIns="0" rtlCol="0"/>
          <a:lstStyle/>
          <a:p>
            <a:pPr defTabSz="457200"/>
            <a:endParaRPr>
              <a:solidFill>
                <a:prstClr val="black"/>
              </a:solidFill>
              <a:latin typeface="Calibri"/>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0" y="317500"/>
            <a:ext cx="8911244" cy="1260475"/>
          </a:xfrm>
        </p:spPr>
        <p:txBody>
          <a:bodyPr>
            <a:normAutofit/>
          </a:bodyPr>
          <a:lstStyle/>
          <a:p>
            <a:pPr eaLnBrk="1" hangingPunct="1"/>
            <a:r>
              <a:rPr lang="en-US" sz="3200" dirty="0" smtClean="0">
                <a:solidFill>
                  <a:srgbClr val="0070C0"/>
                </a:solidFill>
                <a:latin typeface="Calibri" charset="0"/>
                <a:ea typeface="MS PGothic" charset="0"/>
              </a:rPr>
              <a:t>All of the following statements are </a:t>
            </a:r>
            <a:r>
              <a:rPr lang="en-US" sz="3200" dirty="0" smtClean="0">
                <a:solidFill>
                  <a:srgbClr val="0070C0"/>
                </a:solidFill>
                <a:latin typeface="Calibri" charset="0"/>
                <a:ea typeface="MS PGothic" charset="0"/>
              </a:rPr>
              <a:t>correct EXCEPT</a:t>
            </a:r>
            <a:r>
              <a:rPr lang="en-US" sz="3200" dirty="0" smtClean="0">
                <a:solidFill>
                  <a:srgbClr val="0070C0"/>
                </a:solidFill>
                <a:latin typeface="Calibri" charset="0"/>
                <a:ea typeface="MS PGothic" charset="0"/>
              </a:rPr>
              <a:t>…</a:t>
            </a:r>
            <a:endParaRPr lang="en-US" sz="3200" dirty="0">
              <a:solidFill>
                <a:srgbClr val="0070C0"/>
              </a:solidFill>
              <a:latin typeface="Calibri" charset="0"/>
              <a:ea typeface="MS PGothic" charset="0"/>
            </a:endParaRPr>
          </a:p>
        </p:txBody>
      </p:sp>
      <p:sp>
        <p:nvSpPr>
          <p:cNvPr id="2051" name="TPAnswers"/>
          <p:cNvSpPr>
            <a:spLocks noGrp="1"/>
          </p:cNvSpPr>
          <p:nvPr>
            <p:ph idx="4294967295"/>
            <p:custDataLst>
              <p:tags r:id="rId2"/>
            </p:custDataLst>
          </p:nvPr>
        </p:nvSpPr>
        <p:spPr>
          <a:xfrm>
            <a:off x="0" y="2144683"/>
            <a:ext cx="9144000" cy="3962429"/>
          </a:xfrm>
        </p:spPr>
        <p:txBody>
          <a:bodyPr>
            <a:noAutofit/>
          </a:bodyPr>
          <a:lstStyle/>
          <a:p>
            <a:pPr marL="514350" indent="-514350">
              <a:buFont typeface="Arial" charset="0"/>
              <a:buAutoNum type="alphaUcPeriod"/>
            </a:pPr>
            <a:r>
              <a:rPr lang="en-US" sz="3200" dirty="0" smtClean="0">
                <a:latin typeface="Calibri" charset="0"/>
                <a:ea typeface="MS PGothic" charset="0"/>
              </a:rPr>
              <a:t>The </a:t>
            </a:r>
            <a:r>
              <a:rPr lang="en-US" sz="3200" dirty="0">
                <a:latin typeface="Calibri" charset="0"/>
                <a:ea typeface="MS PGothic" charset="0"/>
              </a:rPr>
              <a:t>middle Scalene is attached to the 2</a:t>
            </a:r>
            <a:r>
              <a:rPr lang="en-US" sz="3200" baseline="30000" dirty="0">
                <a:latin typeface="Calibri" charset="0"/>
                <a:ea typeface="MS PGothic" charset="0"/>
              </a:rPr>
              <a:t>nd</a:t>
            </a:r>
            <a:r>
              <a:rPr lang="en-US" sz="3200" dirty="0">
                <a:latin typeface="Calibri" charset="0"/>
                <a:ea typeface="MS PGothic" charset="0"/>
              </a:rPr>
              <a:t> rib</a:t>
            </a:r>
          </a:p>
          <a:p>
            <a:pPr marL="514350" indent="-514350">
              <a:buFont typeface="Arial" charset="0"/>
              <a:buAutoNum type="alphaUcPeriod"/>
            </a:pPr>
            <a:r>
              <a:rPr lang="en-US" sz="3200" dirty="0">
                <a:latin typeface="Calibri" charset="0"/>
                <a:ea typeface="MS PGothic" charset="0"/>
              </a:rPr>
              <a:t>The SCM is innervated by the spinal </a:t>
            </a:r>
            <a:r>
              <a:rPr lang="en-US" sz="3200" dirty="0" smtClean="0">
                <a:latin typeface="Calibri" charset="0"/>
                <a:ea typeface="MS PGothic" charset="0"/>
              </a:rPr>
              <a:t>accessory </a:t>
            </a:r>
            <a:r>
              <a:rPr lang="en-US" sz="3200" dirty="0">
                <a:latin typeface="Calibri" charset="0"/>
                <a:ea typeface="MS PGothic" charset="0"/>
              </a:rPr>
              <a:t>nerve </a:t>
            </a:r>
          </a:p>
          <a:p>
            <a:pPr marL="514350" indent="-514350">
              <a:buFont typeface="Arial" charset="0"/>
              <a:buAutoNum type="alphaUcPeriod"/>
            </a:pPr>
            <a:r>
              <a:rPr lang="en-US" sz="3200" dirty="0">
                <a:latin typeface="Calibri" charset="0"/>
                <a:ea typeface="MS PGothic" charset="0"/>
              </a:rPr>
              <a:t>The anterior </a:t>
            </a:r>
            <a:r>
              <a:rPr lang="en-US" sz="3200" dirty="0" smtClean="0">
                <a:latin typeface="Calibri" charset="0"/>
                <a:ea typeface="MS PGothic" charset="0"/>
              </a:rPr>
              <a:t>scalene is </a:t>
            </a:r>
            <a:r>
              <a:rPr lang="en-US" sz="3200" dirty="0">
                <a:latin typeface="Calibri" charset="0"/>
                <a:ea typeface="MS PGothic" charset="0"/>
              </a:rPr>
              <a:t>attached to the 1</a:t>
            </a:r>
            <a:r>
              <a:rPr lang="en-US" sz="3200" baseline="30000" dirty="0">
                <a:latin typeface="Calibri" charset="0"/>
                <a:ea typeface="MS PGothic" charset="0"/>
              </a:rPr>
              <a:t>st</a:t>
            </a:r>
            <a:r>
              <a:rPr lang="en-US" sz="3200" dirty="0">
                <a:latin typeface="Calibri" charset="0"/>
                <a:ea typeface="MS PGothic" charset="0"/>
              </a:rPr>
              <a:t> </a:t>
            </a:r>
            <a:r>
              <a:rPr lang="en-US" sz="3200" dirty="0" smtClean="0">
                <a:latin typeface="Calibri" charset="0"/>
                <a:ea typeface="MS PGothic" charset="0"/>
              </a:rPr>
              <a:t>rib</a:t>
            </a:r>
          </a:p>
          <a:p>
            <a:pPr marL="514350" indent="-514350" eaLnBrk="1" hangingPunct="1">
              <a:buFont typeface="Arial" charset="0"/>
              <a:buAutoNum type="alphaUcPeriod"/>
            </a:pPr>
            <a:r>
              <a:rPr lang="en-US" sz="3200" dirty="0" smtClean="0">
                <a:latin typeface="Calibri" charset="0"/>
                <a:ea typeface="MS PGothic" charset="0"/>
              </a:rPr>
              <a:t>The trapezius is innervated by CN XI </a:t>
            </a:r>
            <a:endParaRPr lang="en-US" sz="3200" dirty="0">
              <a:latin typeface="Calibri" charset="0"/>
              <a:ea typeface="MS PGothic" charset="0"/>
            </a:endParaRPr>
          </a:p>
        </p:txBody>
      </p:sp>
      <p:pic>
        <p:nvPicPr>
          <p:cNvPr id="9" name="TPChart" descr="3D7C0BA3E73A4E21A384E9C8D4883217Chart20150807115403085.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600200"/>
            <a:ext cx="4572000" cy="5143500"/>
          </a:xfrm>
          <a:prstGeom prst="rect">
            <a:avLst/>
          </a:prstGeom>
        </p:spPr>
      </p:pic>
      <p:sp>
        <p:nvSpPr>
          <p:cNvPr id="10" name="CAI1"/>
          <p:cNvSpPr/>
          <p:nvPr>
            <p:custDataLst>
              <p:tags r:id="rId4"/>
            </p:custDataLst>
          </p:nvPr>
        </p:nvSpPr>
        <p:spPr>
          <a:xfrm>
            <a:off x="519373" y="2144683"/>
            <a:ext cx="7460845" cy="731520"/>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399011" y="251283"/>
            <a:ext cx="8412480" cy="2932783"/>
          </a:xfrm>
        </p:spPr>
        <p:txBody>
          <a:bodyPr>
            <a:normAutofit/>
          </a:bodyPr>
          <a:lstStyle/>
          <a:p>
            <a:pPr eaLnBrk="1" hangingPunct="1"/>
            <a:r>
              <a:rPr lang="en-US" sz="3200" dirty="0" smtClean="0">
                <a:solidFill>
                  <a:srgbClr val="0070C0"/>
                </a:solidFill>
                <a:latin typeface="Calibri" charset="0"/>
                <a:ea typeface="MS PGothic" charset="0"/>
              </a:rPr>
              <a:t>Your Patient’s Left SCM is extremely tight </a:t>
            </a:r>
            <a:r>
              <a:rPr lang="en-US" sz="3200" dirty="0" smtClean="0">
                <a:solidFill>
                  <a:srgbClr val="0070C0"/>
                </a:solidFill>
                <a:latin typeface="Calibri" charset="0"/>
                <a:ea typeface="MS PGothic" charset="0"/>
              </a:rPr>
              <a:t>and contracted</a:t>
            </a:r>
            <a:r>
              <a:rPr lang="en-US" sz="3200" dirty="0" smtClean="0">
                <a:solidFill>
                  <a:srgbClr val="0070C0"/>
                </a:solidFill>
                <a:latin typeface="Calibri" charset="0"/>
                <a:ea typeface="MS PGothic" charset="0"/>
              </a:rPr>
              <a:t>. Which patient presentation </a:t>
            </a:r>
            <a:r>
              <a:rPr lang="en-US" sz="3200" dirty="0" smtClean="0">
                <a:solidFill>
                  <a:srgbClr val="0070C0"/>
                </a:solidFill>
                <a:latin typeface="Calibri" charset="0"/>
                <a:ea typeface="MS PGothic" charset="0"/>
              </a:rPr>
              <a:t>could you </a:t>
            </a:r>
            <a:r>
              <a:rPr lang="en-US" sz="3200" dirty="0" smtClean="0">
                <a:solidFill>
                  <a:srgbClr val="0070C0"/>
                </a:solidFill>
                <a:latin typeface="Calibri" charset="0"/>
                <a:ea typeface="MS PGothic" charset="0"/>
              </a:rPr>
              <a:t>expect?</a:t>
            </a:r>
            <a:br>
              <a:rPr lang="en-US" sz="3200" dirty="0" smtClean="0">
                <a:solidFill>
                  <a:srgbClr val="0070C0"/>
                </a:solidFill>
                <a:latin typeface="Calibri" charset="0"/>
                <a:ea typeface="MS PGothic" charset="0"/>
              </a:rPr>
            </a:br>
            <a:endParaRPr lang="en-US" sz="3200" dirty="0">
              <a:solidFill>
                <a:srgbClr val="0070C0"/>
              </a:solidFill>
              <a:latin typeface="Calibri" charset="0"/>
              <a:ea typeface="MS PGothic" charset="0"/>
            </a:endParaRPr>
          </a:p>
        </p:txBody>
      </p:sp>
      <p:sp>
        <p:nvSpPr>
          <p:cNvPr id="2051" name="TPAnswers"/>
          <p:cNvSpPr>
            <a:spLocks noGrp="1"/>
          </p:cNvSpPr>
          <p:nvPr>
            <p:ph idx="4294967295"/>
            <p:custDataLst>
              <p:tags r:id="rId2"/>
            </p:custDataLst>
          </p:nvPr>
        </p:nvSpPr>
        <p:spPr>
          <a:xfrm>
            <a:off x="-1" y="3391593"/>
            <a:ext cx="8811491" cy="3108959"/>
          </a:xfrm>
        </p:spPr>
        <p:txBody>
          <a:bodyPr>
            <a:normAutofit/>
          </a:bodyPr>
          <a:lstStyle/>
          <a:p>
            <a:pPr marL="514350" indent="-514350" eaLnBrk="1" hangingPunct="1">
              <a:buFont typeface="Arial" charset="0"/>
              <a:buAutoNum type="alphaUcPeriod"/>
            </a:pPr>
            <a:r>
              <a:rPr lang="en-US" sz="3200" dirty="0" smtClean="0">
                <a:latin typeface="Calibri" charset="0"/>
                <a:ea typeface="MS PGothic" charset="0"/>
              </a:rPr>
              <a:t>Their neck is rotated left</a:t>
            </a:r>
          </a:p>
          <a:p>
            <a:pPr marL="514350" indent="-514350" eaLnBrk="1" hangingPunct="1">
              <a:buFont typeface="Arial" charset="0"/>
              <a:buAutoNum type="alphaUcPeriod"/>
            </a:pPr>
            <a:r>
              <a:rPr lang="en-US" sz="3200" dirty="0" smtClean="0">
                <a:latin typeface="Calibri" charset="0"/>
                <a:ea typeface="MS PGothic" charset="0"/>
              </a:rPr>
              <a:t>Their neck is flexed and </a:t>
            </a:r>
            <a:r>
              <a:rPr lang="en-US" sz="3200" dirty="0" smtClean="0">
                <a:latin typeface="Calibri" charset="0"/>
                <a:ea typeface="MS PGothic" charset="0"/>
              </a:rPr>
              <a:t>rotated </a:t>
            </a:r>
            <a:r>
              <a:rPr lang="en-US" sz="3200" dirty="0" smtClean="0">
                <a:latin typeface="Calibri" charset="0"/>
                <a:ea typeface="MS PGothic" charset="0"/>
              </a:rPr>
              <a:t>left</a:t>
            </a:r>
          </a:p>
          <a:p>
            <a:pPr marL="514350" indent="-514350" eaLnBrk="1" hangingPunct="1">
              <a:buFont typeface="Arial" charset="0"/>
              <a:buAutoNum type="alphaUcPeriod"/>
            </a:pPr>
            <a:r>
              <a:rPr lang="en-US" sz="3200" dirty="0" smtClean="0">
                <a:latin typeface="Calibri" charset="0"/>
                <a:ea typeface="MS PGothic" charset="0"/>
              </a:rPr>
              <a:t>Their neck is flexed and rotated right </a:t>
            </a:r>
          </a:p>
          <a:p>
            <a:pPr marL="514350" indent="-514350" eaLnBrk="1" hangingPunct="1">
              <a:buFont typeface="Arial" charset="0"/>
              <a:buAutoNum type="alphaUcPeriod"/>
            </a:pPr>
            <a:r>
              <a:rPr lang="en-US" sz="3200" dirty="0" smtClean="0">
                <a:latin typeface="Calibri" charset="0"/>
                <a:ea typeface="MS PGothic" charset="0"/>
              </a:rPr>
              <a:t>Their neck is rotated right</a:t>
            </a:r>
            <a:endParaRPr lang="en-US" sz="3200" dirty="0">
              <a:latin typeface="Calibri" charset="0"/>
              <a:ea typeface="MS PGothic" charset="0"/>
            </a:endParaRPr>
          </a:p>
        </p:txBody>
      </p:sp>
      <p:pic>
        <p:nvPicPr>
          <p:cNvPr id="4" name="TPChart" descr="842F3A0CAABB434B993F58EF497E3949Chart20150807115403594.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600200"/>
            <a:ext cx="4572000" cy="5143500"/>
          </a:xfrm>
          <a:prstGeom prst="rect">
            <a:avLst/>
          </a:prstGeom>
        </p:spPr>
      </p:pic>
      <p:sp>
        <p:nvSpPr>
          <p:cNvPr id="5" name="CAI1"/>
          <p:cNvSpPr/>
          <p:nvPr>
            <p:custDataLst>
              <p:tags r:id="rId4"/>
            </p:custDataLst>
          </p:nvPr>
        </p:nvSpPr>
        <p:spPr>
          <a:xfrm>
            <a:off x="399011" y="4549140"/>
            <a:ext cx="6321830" cy="731520"/>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1" y="241300"/>
            <a:ext cx="8994371" cy="2368896"/>
          </a:xfrm>
        </p:spPr>
        <p:txBody>
          <a:bodyPr>
            <a:normAutofit fontScale="90000"/>
          </a:bodyPr>
          <a:lstStyle/>
          <a:p>
            <a:r>
              <a:rPr lang="en-US" sz="3200" dirty="0">
                <a:solidFill>
                  <a:srgbClr val="0070C0"/>
                </a:solidFill>
              </a:rPr>
              <a:t>Y</a:t>
            </a:r>
            <a:r>
              <a:rPr lang="en-US" sz="3200" dirty="0" smtClean="0">
                <a:solidFill>
                  <a:srgbClr val="0070C0"/>
                </a:solidFill>
              </a:rPr>
              <a:t>our </a:t>
            </a:r>
            <a:r>
              <a:rPr lang="en-US" sz="3200" dirty="0">
                <a:solidFill>
                  <a:srgbClr val="0070C0"/>
                </a:solidFill>
              </a:rPr>
              <a:t>patient comes in and you ask them to perform different active gross motion tests. Which of the following would not be considered a normal gross motion ?</a:t>
            </a:r>
            <a:endParaRPr lang="en-US" sz="3200" dirty="0">
              <a:solidFill>
                <a:srgbClr val="0070C0"/>
              </a:solidFill>
              <a:latin typeface="Calibri" charset="0"/>
              <a:ea typeface="MS PGothic" charset="0"/>
            </a:endParaRPr>
          </a:p>
        </p:txBody>
      </p:sp>
      <p:sp>
        <p:nvSpPr>
          <p:cNvPr id="2051" name="TPAnswers"/>
          <p:cNvSpPr>
            <a:spLocks noGrp="1"/>
          </p:cNvSpPr>
          <p:nvPr>
            <p:ph idx="4294967295"/>
            <p:custDataLst>
              <p:tags r:id="rId2"/>
            </p:custDataLst>
          </p:nvPr>
        </p:nvSpPr>
        <p:spPr>
          <a:xfrm>
            <a:off x="0" y="3004567"/>
            <a:ext cx="8994370" cy="3749408"/>
          </a:xfrm>
        </p:spPr>
        <p:txBody>
          <a:bodyPr>
            <a:normAutofit/>
          </a:bodyPr>
          <a:lstStyle/>
          <a:p>
            <a:pPr marL="514350" indent="-514350" eaLnBrk="1" hangingPunct="1">
              <a:buFont typeface="Arial" charset="0"/>
              <a:buAutoNum type="alphaUcPeriod"/>
            </a:pPr>
            <a:r>
              <a:rPr lang="en-US" sz="2800" dirty="0" smtClean="0">
                <a:latin typeface="Calibri" charset="0"/>
                <a:ea typeface="MS PGothic" charset="0"/>
              </a:rPr>
              <a:t>The head can extend more than it can flex</a:t>
            </a:r>
          </a:p>
          <a:p>
            <a:pPr marL="514350" indent="-514350" eaLnBrk="1" hangingPunct="1">
              <a:buFont typeface="Arial" charset="0"/>
              <a:buAutoNum type="alphaUcPeriod"/>
            </a:pPr>
            <a:r>
              <a:rPr lang="en-US" sz="2800" dirty="0" smtClean="0">
                <a:latin typeface="Calibri" charset="0"/>
                <a:ea typeface="MS PGothic" charset="0"/>
              </a:rPr>
              <a:t>Your patient can </a:t>
            </a:r>
            <a:r>
              <a:rPr lang="en-US" sz="2800" dirty="0" err="1" smtClean="0">
                <a:latin typeface="Calibri" charset="0"/>
                <a:ea typeface="MS PGothic" charset="0"/>
              </a:rPr>
              <a:t>sidebend</a:t>
            </a:r>
            <a:r>
              <a:rPr lang="en-US" sz="2800" dirty="0" smtClean="0">
                <a:latin typeface="Calibri" charset="0"/>
                <a:ea typeface="MS PGothic" charset="0"/>
              </a:rPr>
              <a:t> their neck </a:t>
            </a:r>
            <a:r>
              <a:rPr lang="en-US" sz="2800" dirty="0" smtClean="0">
                <a:latin typeface="Calibri" charset="0"/>
                <a:ea typeface="MS PGothic" charset="0"/>
              </a:rPr>
              <a:t>55°in </a:t>
            </a:r>
            <a:r>
              <a:rPr lang="en-US" sz="2800" dirty="0" smtClean="0">
                <a:latin typeface="Calibri" charset="0"/>
                <a:ea typeface="MS PGothic" charset="0"/>
              </a:rPr>
              <a:t>either direction </a:t>
            </a:r>
          </a:p>
          <a:p>
            <a:pPr marL="514350" indent="-514350">
              <a:buFont typeface="Arial" charset="0"/>
              <a:buAutoNum type="alphaUcPeriod"/>
            </a:pPr>
            <a:r>
              <a:rPr lang="en-US" sz="2800" dirty="0" smtClean="0">
                <a:latin typeface="Calibri" charset="0"/>
                <a:ea typeface="MS PGothic" charset="0"/>
              </a:rPr>
              <a:t>Your patient can flex/extend their neck a range of 130°</a:t>
            </a:r>
          </a:p>
          <a:p>
            <a:pPr marL="514350" indent="-514350" eaLnBrk="1" hangingPunct="1">
              <a:buFont typeface="Arial" charset="0"/>
              <a:buAutoNum type="alphaUcPeriod"/>
            </a:pPr>
            <a:r>
              <a:rPr lang="en-US" sz="2800" dirty="0" smtClean="0">
                <a:latin typeface="Calibri" charset="0"/>
                <a:ea typeface="MS PGothic" charset="0"/>
              </a:rPr>
              <a:t>Your patient can rotate their neck 85°</a:t>
            </a:r>
            <a:endParaRPr lang="en-US" sz="2800" dirty="0">
              <a:latin typeface="Calibri" charset="0"/>
              <a:ea typeface="MS PGothic" charset="0"/>
            </a:endParaRPr>
          </a:p>
        </p:txBody>
      </p:sp>
      <p:pic>
        <p:nvPicPr>
          <p:cNvPr id="5" name="TPChart" descr="35403DE335F14A35909E8455AD094C1AChart20150807115403354.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836492"/>
            <a:ext cx="4572000" cy="5143500"/>
          </a:xfrm>
          <a:prstGeom prst="rect">
            <a:avLst/>
          </a:prstGeom>
        </p:spPr>
      </p:pic>
      <p:sp>
        <p:nvSpPr>
          <p:cNvPr id="6" name="CAI1"/>
          <p:cNvSpPr/>
          <p:nvPr>
            <p:custDataLst>
              <p:tags r:id="rId4"/>
            </p:custDataLst>
          </p:nvPr>
        </p:nvSpPr>
        <p:spPr>
          <a:xfrm>
            <a:off x="415637" y="3557847"/>
            <a:ext cx="7847214" cy="914399"/>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534667" y="371856"/>
            <a:ext cx="6088367" cy="1030224"/>
          </a:xfrm>
          <a:prstGeom prst="rect">
            <a:avLst/>
          </a:prstGeom>
          <a:blipFill>
            <a:blip r:embed="rId2" cstate="print"/>
            <a:stretch>
              <a:fillRect/>
            </a:stretch>
          </a:blipFill>
        </p:spPr>
        <p:txBody>
          <a:bodyPr wrap="square" lIns="0" tIns="0" rIns="0" bIns="0" rtlCol="0"/>
          <a:lstStyle/>
          <a:p>
            <a:pPr defTabSz="457200"/>
            <a:endParaRPr>
              <a:solidFill>
                <a:prstClr val="black"/>
              </a:solidFill>
              <a:latin typeface="Calibri"/>
            </a:endParaRPr>
          </a:p>
        </p:txBody>
      </p:sp>
      <p:sp>
        <p:nvSpPr>
          <p:cNvPr id="3" name="object 3"/>
          <p:cNvSpPr txBox="1">
            <a:spLocks noGrp="1"/>
          </p:cNvSpPr>
          <p:nvPr>
            <p:ph type="title"/>
          </p:nvPr>
        </p:nvSpPr>
        <p:spPr>
          <a:xfrm>
            <a:off x="1534667" y="1527048"/>
            <a:ext cx="5937755" cy="1188720"/>
          </a:xfrm>
          <a:prstGeom prst="rect">
            <a:avLst/>
          </a:prstGeom>
        </p:spPr>
        <p:txBody>
          <a:bodyPr vert="horz" wrap="square" lIns="0" tIns="0" rIns="0" bIns="0" rtlCol="0">
            <a:spAutoFit/>
          </a:bodyPr>
          <a:lstStyle/>
          <a:p>
            <a:pPr marL="445770" indent="-411480">
              <a:lnSpc>
                <a:spcPct val="100000"/>
              </a:lnSpc>
              <a:buClr>
                <a:srgbClr val="F9F9F9"/>
              </a:buClr>
              <a:buSzPct val="64285"/>
              <a:buFont typeface="Wingdings"/>
              <a:buChar char=""/>
              <a:tabLst>
                <a:tab pos="445770" algn="l"/>
              </a:tabLst>
            </a:pPr>
            <a:r>
              <a:rPr spc="100" dirty="0"/>
              <a:t>G</a:t>
            </a:r>
            <a:r>
              <a:rPr spc="-50" dirty="0"/>
              <a:t>r</a:t>
            </a:r>
            <a:r>
              <a:rPr spc="10" dirty="0"/>
              <a:t>o</a:t>
            </a:r>
            <a:r>
              <a:rPr spc="-25" dirty="0"/>
              <a:t>ss</a:t>
            </a:r>
            <a:r>
              <a:rPr spc="20" dirty="0"/>
              <a:t> </a:t>
            </a:r>
            <a:r>
              <a:rPr spc="-45" dirty="0"/>
              <a:t>c</a:t>
            </a:r>
            <a:r>
              <a:rPr spc="-30" dirty="0"/>
              <a:t>e</a:t>
            </a:r>
            <a:r>
              <a:rPr spc="-35" dirty="0"/>
              <a:t>r</a:t>
            </a:r>
            <a:r>
              <a:rPr spc="185" dirty="0"/>
              <a:t>v</a:t>
            </a:r>
            <a:r>
              <a:rPr spc="-10" dirty="0"/>
              <a:t>i</a:t>
            </a:r>
            <a:r>
              <a:rPr spc="-45" dirty="0"/>
              <a:t>c</a:t>
            </a:r>
            <a:r>
              <a:rPr dirty="0"/>
              <a:t>a</a:t>
            </a:r>
            <a:r>
              <a:rPr spc="-5" dirty="0"/>
              <a:t>l</a:t>
            </a:r>
            <a:r>
              <a:rPr spc="10" dirty="0"/>
              <a:t> </a:t>
            </a:r>
            <a:r>
              <a:rPr spc="-100" dirty="0"/>
              <a:t>R</a:t>
            </a:r>
            <a:r>
              <a:rPr spc="15" dirty="0"/>
              <a:t>ange</a:t>
            </a:r>
            <a:r>
              <a:rPr spc="5" dirty="0"/>
              <a:t>s</a:t>
            </a:r>
            <a:r>
              <a:rPr spc="20" dirty="0"/>
              <a:t> </a:t>
            </a:r>
            <a:r>
              <a:rPr spc="10" dirty="0"/>
              <a:t>o</a:t>
            </a:r>
            <a:r>
              <a:rPr spc="20" dirty="0"/>
              <a:t>f</a:t>
            </a:r>
            <a:r>
              <a:rPr spc="25" dirty="0"/>
              <a:t> </a:t>
            </a:r>
            <a:r>
              <a:rPr spc="40" dirty="0"/>
              <a:t>M</a:t>
            </a:r>
            <a:r>
              <a:rPr spc="10" dirty="0"/>
              <a:t>o</a:t>
            </a:r>
            <a:r>
              <a:rPr spc="-55" dirty="0"/>
              <a:t>t</a:t>
            </a:r>
            <a:r>
              <a:rPr spc="-10" dirty="0"/>
              <a:t>i</a:t>
            </a:r>
            <a:r>
              <a:rPr spc="10" dirty="0"/>
              <a:t>o</a:t>
            </a:r>
            <a:r>
              <a:rPr spc="-30" dirty="0"/>
              <a:t>n</a:t>
            </a:r>
          </a:p>
        </p:txBody>
      </p:sp>
      <p:sp>
        <p:nvSpPr>
          <p:cNvPr id="4" name="object 4"/>
          <p:cNvSpPr txBox="1"/>
          <p:nvPr/>
        </p:nvSpPr>
        <p:spPr>
          <a:xfrm>
            <a:off x="1122680" y="2121408"/>
            <a:ext cx="6890789" cy="3931846"/>
          </a:xfrm>
          <a:prstGeom prst="rect">
            <a:avLst/>
          </a:prstGeom>
        </p:spPr>
        <p:txBody>
          <a:bodyPr vert="horz" wrap="square" lIns="0" tIns="0" rIns="0" bIns="0" rtlCol="0">
            <a:spAutoFit/>
          </a:bodyPr>
          <a:lstStyle/>
          <a:p>
            <a:pPr marL="294640" indent="-281940" defTabSz="457200">
              <a:buSzPct val="79166"/>
              <a:buFont typeface="Wingdings"/>
              <a:buChar char=""/>
              <a:tabLst>
                <a:tab pos="294640" algn="l"/>
              </a:tabLst>
            </a:pPr>
            <a:endParaRPr lang="en-US" sz="2400" spc="-40" dirty="0" smtClean="0">
              <a:solidFill>
                <a:prstClr val="black"/>
              </a:solidFill>
              <a:latin typeface="Georgia"/>
              <a:cs typeface="Georgia"/>
            </a:endParaRPr>
          </a:p>
          <a:p>
            <a:pPr marL="294640" indent="-281940" defTabSz="457200">
              <a:buSzPct val="79166"/>
              <a:buFont typeface="Wingdings"/>
              <a:buChar char=""/>
              <a:tabLst>
                <a:tab pos="294640" algn="l"/>
              </a:tabLst>
            </a:pPr>
            <a:endParaRPr lang="en-US" sz="2400" spc="-40" dirty="0">
              <a:solidFill>
                <a:prstClr val="black"/>
              </a:solidFill>
              <a:latin typeface="Georgia"/>
              <a:cs typeface="Georgia"/>
            </a:endParaRPr>
          </a:p>
          <a:p>
            <a:pPr marL="294640" indent="-281940" defTabSz="457200">
              <a:buSzPct val="79166"/>
              <a:buFont typeface="Wingdings"/>
              <a:buChar char=""/>
              <a:tabLst>
                <a:tab pos="294640" algn="l"/>
              </a:tabLst>
            </a:pPr>
            <a:endParaRPr lang="en-US" sz="2400" spc="-40" dirty="0" smtClean="0">
              <a:solidFill>
                <a:prstClr val="black"/>
              </a:solidFill>
              <a:latin typeface="Georgia"/>
              <a:cs typeface="Georgia"/>
            </a:endParaRPr>
          </a:p>
          <a:p>
            <a:pPr marL="294640" indent="-281940" defTabSz="457200">
              <a:buSzPct val="79166"/>
              <a:buFont typeface="Wingdings"/>
              <a:buChar char=""/>
              <a:tabLst>
                <a:tab pos="294640" algn="l"/>
              </a:tabLst>
            </a:pPr>
            <a:r>
              <a:rPr sz="2400" spc="-40" dirty="0" smtClean="0">
                <a:solidFill>
                  <a:prstClr val="black"/>
                </a:solidFill>
                <a:latin typeface="Georgia"/>
                <a:cs typeface="Georgia"/>
              </a:rPr>
              <a:t>Fle</a:t>
            </a:r>
            <a:r>
              <a:rPr sz="2400" spc="-5" dirty="0" smtClean="0">
                <a:solidFill>
                  <a:prstClr val="black"/>
                </a:solidFill>
                <a:latin typeface="Georgia"/>
                <a:cs typeface="Georgia"/>
              </a:rPr>
              <a:t>xion</a:t>
            </a:r>
            <a:r>
              <a:rPr sz="2400" spc="150" dirty="0" smtClean="0">
                <a:solidFill>
                  <a:prstClr val="black"/>
                </a:solidFill>
                <a:latin typeface="Georgia"/>
                <a:cs typeface="Georgia"/>
              </a:rPr>
              <a:t>/</a:t>
            </a:r>
            <a:r>
              <a:rPr sz="2400" spc="160" dirty="0" smtClean="0">
                <a:solidFill>
                  <a:prstClr val="black"/>
                </a:solidFill>
                <a:latin typeface="Georgia"/>
                <a:cs typeface="Georgia"/>
              </a:rPr>
              <a:t>e</a:t>
            </a:r>
            <a:r>
              <a:rPr sz="2400" spc="-15" dirty="0" smtClean="0">
                <a:solidFill>
                  <a:prstClr val="black"/>
                </a:solidFill>
                <a:latin typeface="Georgia"/>
                <a:cs typeface="Georgia"/>
              </a:rPr>
              <a:t>xte</a:t>
            </a:r>
            <a:r>
              <a:rPr sz="2400" spc="-30" dirty="0" smtClean="0">
                <a:solidFill>
                  <a:prstClr val="black"/>
                </a:solidFill>
                <a:latin typeface="Georgia"/>
                <a:cs typeface="Georgia"/>
              </a:rPr>
              <a:t>n</a:t>
            </a:r>
            <a:r>
              <a:rPr sz="2400" spc="-20" dirty="0" smtClean="0">
                <a:solidFill>
                  <a:prstClr val="black"/>
                </a:solidFill>
                <a:latin typeface="Georgia"/>
                <a:cs typeface="Georgia"/>
              </a:rPr>
              <a:t>s</a:t>
            </a:r>
            <a:r>
              <a:rPr sz="2400" spc="-10" dirty="0" smtClean="0">
                <a:solidFill>
                  <a:prstClr val="black"/>
                </a:solidFill>
                <a:latin typeface="Georgia"/>
                <a:cs typeface="Georgia"/>
              </a:rPr>
              <a:t>io</a:t>
            </a:r>
            <a:r>
              <a:rPr sz="2400" spc="-5" dirty="0" smtClean="0">
                <a:solidFill>
                  <a:prstClr val="black"/>
                </a:solidFill>
                <a:latin typeface="Georgia"/>
                <a:cs typeface="Georgia"/>
              </a:rPr>
              <a:t>n</a:t>
            </a:r>
            <a:r>
              <a:rPr sz="2400" spc="65" dirty="0" smtClean="0">
                <a:solidFill>
                  <a:prstClr val="black"/>
                </a:solidFill>
                <a:latin typeface="Georgia"/>
                <a:cs typeface="Georgia"/>
              </a:rPr>
              <a:t> </a:t>
            </a:r>
            <a:r>
              <a:rPr sz="2400" i="1" u="heavy" dirty="0">
                <a:solidFill>
                  <a:prstClr val="black"/>
                </a:solidFill>
                <a:latin typeface="Palatino Linotype"/>
                <a:cs typeface="Palatino Linotype"/>
              </a:rPr>
              <a:t>130 degrees</a:t>
            </a:r>
            <a:endParaRPr sz="2400" dirty="0">
              <a:solidFill>
                <a:prstClr val="black"/>
              </a:solidFill>
              <a:latin typeface="Palatino Linotype"/>
              <a:cs typeface="Palatino Linotype"/>
            </a:endParaRPr>
          </a:p>
          <a:p>
            <a:pPr marL="294640" indent="-281940" defTabSz="457200">
              <a:spcBef>
                <a:spcPts val="575"/>
              </a:spcBef>
              <a:buSzPct val="79166"/>
              <a:buFont typeface="Wingdings"/>
              <a:buChar char=""/>
              <a:tabLst>
                <a:tab pos="294640" algn="l"/>
              </a:tabLst>
            </a:pPr>
            <a:r>
              <a:rPr sz="2400" spc="-90" dirty="0">
                <a:solidFill>
                  <a:prstClr val="black"/>
                </a:solidFill>
                <a:latin typeface="Georgia"/>
                <a:cs typeface="Georgia"/>
              </a:rPr>
              <a:t>S</a:t>
            </a:r>
            <a:r>
              <a:rPr sz="2400" spc="-105" dirty="0">
                <a:solidFill>
                  <a:prstClr val="black"/>
                </a:solidFill>
                <a:latin typeface="Georgia"/>
                <a:cs typeface="Georgia"/>
              </a:rPr>
              <a:t>B</a:t>
            </a:r>
            <a:r>
              <a:rPr sz="2400" spc="15" dirty="0">
                <a:solidFill>
                  <a:prstClr val="black"/>
                </a:solidFill>
                <a:latin typeface="Georgia"/>
                <a:cs typeface="Georgia"/>
              </a:rPr>
              <a:t> </a:t>
            </a:r>
            <a:r>
              <a:rPr sz="2400" spc="-105" dirty="0">
                <a:solidFill>
                  <a:prstClr val="black"/>
                </a:solidFill>
                <a:latin typeface="Georgia"/>
                <a:cs typeface="Georgia"/>
              </a:rPr>
              <a:t>(</a:t>
            </a:r>
            <a:r>
              <a:rPr sz="2400" spc="-5" dirty="0">
                <a:solidFill>
                  <a:prstClr val="black"/>
                </a:solidFill>
                <a:latin typeface="Georgia"/>
                <a:cs typeface="Georgia"/>
              </a:rPr>
              <a:t>l</a:t>
            </a:r>
            <a:r>
              <a:rPr sz="2400" dirty="0">
                <a:solidFill>
                  <a:prstClr val="black"/>
                </a:solidFill>
                <a:latin typeface="Georgia"/>
                <a:cs typeface="Georgia"/>
              </a:rPr>
              <a:t>a</a:t>
            </a:r>
            <a:r>
              <a:rPr sz="2400" spc="-30" dirty="0">
                <a:solidFill>
                  <a:prstClr val="black"/>
                </a:solidFill>
                <a:latin typeface="Georgia"/>
                <a:cs typeface="Georgia"/>
              </a:rPr>
              <a:t>t</a:t>
            </a:r>
            <a:r>
              <a:rPr sz="2400" spc="-35" dirty="0">
                <a:solidFill>
                  <a:prstClr val="black"/>
                </a:solidFill>
                <a:latin typeface="Georgia"/>
                <a:cs typeface="Georgia"/>
              </a:rPr>
              <a:t>e</a:t>
            </a:r>
            <a:r>
              <a:rPr sz="2400" spc="-40" dirty="0">
                <a:solidFill>
                  <a:prstClr val="black"/>
                </a:solidFill>
                <a:latin typeface="Georgia"/>
                <a:cs typeface="Georgia"/>
              </a:rPr>
              <a:t>r</a:t>
            </a:r>
            <a:r>
              <a:rPr sz="2400" spc="-10" dirty="0">
                <a:solidFill>
                  <a:prstClr val="black"/>
                </a:solidFill>
                <a:latin typeface="Georgia"/>
                <a:cs typeface="Georgia"/>
              </a:rPr>
              <a:t>a</a:t>
            </a:r>
            <a:r>
              <a:rPr sz="2400" spc="10" dirty="0">
                <a:solidFill>
                  <a:prstClr val="black"/>
                </a:solidFill>
                <a:latin typeface="Georgia"/>
                <a:cs typeface="Georgia"/>
              </a:rPr>
              <a:t>l</a:t>
            </a:r>
            <a:r>
              <a:rPr sz="2400" spc="30" dirty="0">
                <a:solidFill>
                  <a:prstClr val="black"/>
                </a:solidFill>
                <a:latin typeface="Georgia"/>
                <a:cs typeface="Georgia"/>
              </a:rPr>
              <a:t> </a:t>
            </a:r>
            <a:r>
              <a:rPr sz="2400" spc="15" dirty="0">
                <a:solidFill>
                  <a:prstClr val="black"/>
                </a:solidFill>
                <a:latin typeface="Georgia"/>
                <a:cs typeface="Georgia"/>
              </a:rPr>
              <a:t>f</a:t>
            </a:r>
            <a:r>
              <a:rPr sz="2400" spc="-5" dirty="0">
                <a:solidFill>
                  <a:prstClr val="black"/>
                </a:solidFill>
                <a:latin typeface="Georgia"/>
                <a:cs typeface="Georgia"/>
              </a:rPr>
              <a:t>l</a:t>
            </a:r>
            <a:r>
              <a:rPr sz="2400" dirty="0">
                <a:solidFill>
                  <a:prstClr val="black"/>
                </a:solidFill>
                <a:latin typeface="Georgia"/>
                <a:cs typeface="Georgia"/>
              </a:rPr>
              <a:t>e</a:t>
            </a:r>
            <a:r>
              <a:rPr sz="2400" spc="-5" dirty="0">
                <a:solidFill>
                  <a:prstClr val="black"/>
                </a:solidFill>
                <a:latin typeface="Georgia"/>
                <a:cs typeface="Georgia"/>
              </a:rPr>
              <a:t>xion</a:t>
            </a:r>
            <a:r>
              <a:rPr sz="2400" spc="-105" dirty="0">
                <a:solidFill>
                  <a:prstClr val="black"/>
                </a:solidFill>
                <a:latin typeface="Georgia"/>
                <a:cs typeface="Georgia"/>
              </a:rPr>
              <a:t>)</a:t>
            </a:r>
            <a:r>
              <a:rPr sz="2400" spc="35" dirty="0">
                <a:solidFill>
                  <a:prstClr val="black"/>
                </a:solidFill>
                <a:latin typeface="Georgia"/>
                <a:cs typeface="Georgia"/>
              </a:rPr>
              <a:t> </a:t>
            </a:r>
            <a:r>
              <a:rPr sz="2400" i="1" u="heavy" dirty="0">
                <a:solidFill>
                  <a:prstClr val="black"/>
                </a:solidFill>
                <a:latin typeface="Palatino Linotype"/>
                <a:cs typeface="Palatino Linotype"/>
              </a:rPr>
              <a:t>35 </a:t>
            </a:r>
            <a:r>
              <a:rPr sz="2400" i="1" u="heavy" spc="-5" dirty="0">
                <a:solidFill>
                  <a:prstClr val="black"/>
                </a:solidFill>
                <a:latin typeface="Palatino Linotype"/>
                <a:cs typeface="Palatino Linotype"/>
              </a:rPr>
              <a:t>&amp;</a:t>
            </a:r>
            <a:r>
              <a:rPr sz="2400" i="1" u="heavy" spc="-10" dirty="0">
                <a:solidFill>
                  <a:prstClr val="black"/>
                </a:solidFill>
                <a:latin typeface="Palatino Linotype"/>
                <a:cs typeface="Palatino Linotype"/>
              </a:rPr>
              <a:t> </a:t>
            </a:r>
            <a:r>
              <a:rPr sz="2400" i="1" u="heavy" dirty="0">
                <a:solidFill>
                  <a:prstClr val="black"/>
                </a:solidFill>
                <a:latin typeface="Palatino Linotype"/>
                <a:cs typeface="Palatino Linotype"/>
              </a:rPr>
              <a:t>35 deg</a:t>
            </a:r>
            <a:r>
              <a:rPr sz="2400" spc="-50" dirty="0">
                <a:solidFill>
                  <a:prstClr val="black"/>
                </a:solidFill>
                <a:latin typeface="Georgia"/>
                <a:cs typeface="Georgia"/>
              </a:rPr>
              <a:t>.</a:t>
            </a:r>
            <a:endParaRPr sz="2400" dirty="0">
              <a:solidFill>
                <a:prstClr val="black"/>
              </a:solidFill>
              <a:latin typeface="Georgia"/>
              <a:cs typeface="Georgia"/>
            </a:endParaRPr>
          </a:p>
          <a:p>
            <a:pPr marL="294640" indent="-281940" defTabSz="457200">
              <a:spcBef>
                <a:spcPts val="575"/>
              </a:spcBef>
              <a:buSzPct val="79166"/>
              <a:buFont typeface="Wingdings"/>
              <a:buChar char=""/>
              <a:tabLst>
                <a:tab pos="294640" algn="l"/>
              </a:tabLst>
            </a:pPr>
            <a:r>
              <a:rPr sz="2400" spc="-85" dirty="0">
                <a:solidFill>
                  <a:prstClr val="black"/>
                </a:solidFill>
                <a:latin typeface="Georgia"/>
                <a:cs typeface="Georgia"/>
              </a:rPr>
              <a:t>R</a:t>
            </a:r>
            <a:r>
              <a:rPr sz="2400" spc="-20" dirty="0">
                <a:solidFill>
                  <a:prstClr val="black"/>
                </a:solidFill>
                <a:latin typeface="Georgia"/>
                <a:cs typeface="Georgia"/>
              </a:rPr>
              <a:t>otation</a:t>
            </a:r>
            <a:r>
              <a:rPr sz="2400" spc="40" dirty="0">
                <a:solidFill>
                  <a:prstClr val="black"/>
                </a:solidFill>
                <a:latin typeface="Georgia"/>
                <a:cs typeface="Georgia"/>
              </a:rPr>
              <a:t> </a:t>
            </a:r>
            <a:r>
              <a:rPr sz="2400" i="1" u="heavy" dirty="0">
                <a:solidFill>
                  <a:prstClr val="black"/>
                </a:solidFill>
                <a:latin typeface="Palatino Linotype"/>
                <a:cs typeface="Palatino Linotype"/>
              </a:rPr>
              <a:t>80-90 degrees</a:t>
            </a:r>
            <a:r>
              <a:rPr sz="2400" i="1" u="heavy" spc="15" dirty="0">
                <a:solidFill>
                  <a:prstClr val="black"/>
                </a:solidFill>
                <a:latin typeface="Palatino Linotype"/>
                <a:cs typeface="Palatino Linotype"/>
              </a:rPr>
              <a:t> </a:t>
            </a:r>
            <a:r>
              <a:rPr sz="2400" i="1" u="heavy" dirty="0">
                <a:solidFill>
                  <a:prstClr val="black"/>
                </a:solidFill>
                <a:latin typeface="Palatino Linotype"/>
                <a:cs typeface="Palatino Linotype"/>
              </a:rPr>
              <a:t>R</a:t>
            </a:r>
            <a:r>
              <a:rPr sz="2400" i="1" u="heavy" spc="-5" dirty="0">
                <a:solidFill>
                  <a:prstClr val="black"/>
                </a:solidFill>
                <a:latin typeface="Palatino Linotype"/>
                <a:cs typeface="Palatino Linotype"/>
              </a:rPr>
              <a:t> &amp;</a:t>
            </a:r>
            <a:r>
              <a:rPr sz="2400" i="1" u="heavy" spc="-10" dirty="0">
                <a:solidFill>
                  <a:prstClr val="black"/>
                </a:solidFill>
                <a:latin typeface="Palatino Linotype"/>
                <a:cs typeface="Palatino Linotype"/>
              </a:rPr>
              <a:t> </a:t>
            </a:r>
            <a:r>
              <a:rPr sz="2400" i="1" u="heavy" dirty="0">
                <a:solidFill>
                  <a:prstClr val="black"/>
                </a:solidFill>
                <a:latin typeface="Palatino Linotype"/>
                <a:cs typeface="Palatino Linotype"/>
              </a:rPr>
              <a:t>L</a:t>
            </a:r>
            <a:endParaRPr sz="2400" dirty="0">
              <a:solidFill>
                <a:prstClr val="black"/>
              </a:solidFill>
              <a:latin typeface="Palatino Linotype"/>
              <a:cs typeface="Palatino Linotype"/>
            </a:endParaRPr>
          </a:p>
          <a:p>
            <a:pPr marL="294640" indent="-281940" defTabSz="457200">
              <a:spcBef>
                <a:spcPts val="600"/>
              </a:spcBef>
              <a:buSzPct val="79166"/>
              <a:buFont typeface="Wingdings"/>
              <a:buChar char=""/>
              <a:tabLst>
                <a:tab pos="294640" algn="l"/>
              </a:tabLst>
            </a:pPr>
            <a:r>
              <a:rPr sz="2400" spc="-10" dirty="0">
                <a:solidFill>
                  <a:prstClr val="black"/>
                </a:solidFill>
                <a:latin typeface="Georgia"/>
                <a:cs typeface="Georgia"/>
              </a:rPr>
              <a:t>T</a:t>
            </a:r>
            <a:r>
              <a:rPr sz="2400" spc="40" dirty="0">
                <a:solidFill>
                  <a:prstClr val="black"/>
                </a:solidFill>
                <a:latin typeface="Georgia"/>
                <a:cs typeface="Georgia"/>
              </a:rPr>
              <a:t>ypi</a:t>
            </a:r>
            <a:r>
              <a:rPr sz="2400" spc="45" dirty="0">
                <a:solidFill>
                  <a:prstClr val="black"/>
                </a:solidFill>
                <a:latin typeface="Georgia"/>
                <a:cs typeface="Georgia"/>
              </a:rPr>
              <a:t>c</a:t>
            </a:r>
            <a:r>
              <a:rPr sz="2400" spc="-10" dirty="0">
                <a:solidFill>
                  <a:prstClr val="black"/>
                </a:solidFill>
                <a:latin typeface="Georgia"/>
                <a:cs typeface="Georgia"/>
              </a:rPr>
              <a:t>a</a:t>
            </a:r>
            <a:r>
              <a:rPr sz="2400" spc="10" dirty="0">
                <a:solidFill>
                  <a:prstClr val="black"/>
                </a:solidFill>
                <a:latin typeface="Georgia"/>
                <a:cs typeface="Georgia"/>
              </a:rPr>
              <a:t>l</a:t>
            </a:r>
            <a:r>
              <a:rPr sz="2400" spc="15" dirty="0">
                <a:solidFill>
                  <a:prstClr val="black"/>
                </a:solidFill>
                <a:latin typeface="Georgia"/>
                <a:cs typeface="Georgia"/>
              </a:rPr>
              <a:t> </a:t>
            </a:r>
            <a:r>
              <a:rPr sz="2400" spc="-20" dirty="0">
                <a:solidFill>
                  <a:prstClr val="black"/>
                </a:solidFill>
                <a:latin typeface="Georgia"/>
                <a:cs typeface="Georgia"/>
              </a:rPr>
              <a:t>s</a:t>
            </a:r>
            <a:r>
              <a:rPr sz="2400" spc="-10" dirty="0">
                <a:solidFill>
                  <a:prstClr val="black"/>
                </a:solidFill>
                <a:latin typeface="Georgia"/>
                <a:cs typeface="Georgia"/>
              </a:rPr>
              <a:t>e</a:t>
            </a:r>
            <a:r>
              <a:rPr sz="2400" spc="35" dirty="0">
                <a:solidFill>
                  <a:prstClr val="black"/>
                </a:solidFill>
                <a:latin typeface="Georgia"/>
                <a:cs typeface="Georgia"/>
              </a:rPr>
              <a:t>g</a:t>
            </a:r>
            <a:r>
              <a:rPr sz="2400" spc="75" dirty="0">
                <a:solidFill>
                  <a:prstClr val="black"/>
                </a:solidFill>
                <a:latin typeface="Georgia"/>
                <a:cs typeface="Georgia"/>
              </a:rPr>
              <a:t>m</a:t>
            </a:r>
            <a:r>
              <a:rPr sz="2400" spc="-10" dirty="0">
                <a:solidFill>
                  <a:prstClr val="black"/>
                </a:solidFill>
                <a:latin typeface="Georgia"/>
                <a:cs typeface="Georgia"/>
              </a:rPr>
              <a:t>e</a:t>
            </a:r>
            <a:r>
              <a:rPr sz="2400" spc="-30" dirty="0">
                <a:solidFill>
                  <a:prstClr val="black"/>
                </a:solidFill>
                <a:latin typeface="Georgia"/>
                <a:cs typeface="Georgia"/>
              </a:rPr>
              <a:t>nt</a:t>
            </a:r>
            <a:r>
              <a:rPr sz="2400" spc="-35" dirty="0">
                <a:solidFill>
                  <a:prstClr val="black"/>
                </a:solidFill>
                <a:latin typeface="Georgia"/>
                <a:cs typeface="Georgia"/>
              </a:rPr>
              <a:t>a</a:t>
            </a:r>
            <a:r>
              <a:rPr sz="2400" spc="10" dirty="0">
                <a:solidFill>
                  <a:prstClr val="black"/>
                </a:solidFill>
                <a:latin typeface="Georgia"/>
                <a:cs typeface="Georgia"/>
              </a:rPr>
              <a:t>l</a:t>
            </a:r>
            <a:r>
              <a:rPr sz="2400" spc="40" dirty="0">
                <a:solidFill>
                  <a:prstClr val="black"/>
                </a:solidFill>
                <a:latin typeface="Georgia"/>
                <a:cs typeface="Georgia"/>
              </a:rPr>
              <a:t> </a:t>
            </a:r>
            <a:r>
              <a:rPr sz="2400" spc="5" dirty="0">
                <a:solidFill>
                  <a:prstClr val="black"/>
                </a:solidFill>
                <a:latin typeface="Georgia"/>
                <a:cs typeface="Georgia"/>
              </a:rPr>
              <a:t>m</a:t>
            </a:r>
            <a:r>
              <a:rPr sz="2400" spc="-15" dirty="0">
                <a:solidFill>
                  <a:prstClr val="black"/>
                </a:solidFill>
                <a:latin typeface="Georgia"/>
                <a:cs typeface="Georgia"/>
              </a:rPr>
              <a:t>otio</a:t>
            </a:r>
            <a:r>
              <a:rPr sz="2400" spc="-20" dirty="0">
                <a:solidFill>
                  <a:prstClr val="black"/>
                </a:solidFill>
                <a:latin typeface="Georgia"/>
                <a:cs typeface="Georgia"/>
              </a:rPr>
              <a:t>ns</a:t>
            </a:r>
            <a:endParaRPr sz="2400" dirty="0">
              <a:solidFill>
                <a:prstClr val="black"/>
              </a:solidFill>
              <a:latin typeface="Georgia"/>
              <a:cs typeface="Georgia"/>
            </a:endParaRPr>
          </a:p>
          <a:p>
            <a:pPr marL="559435" lvl="1" indent="-228600" defTabSz="457200">
              <a:spcBef>
                <a:spcPts val="495"/>
              </a:spcBef>
              <a:buSzPct val="95000"/>
              <a:buFont typeface="Wingdings"/>
              <a:buChar char=""/>
              <a:tabLst>
                <a:tab pos="560070" algn="l"/>
              </a:tabLst>
            </a:pPr>
            <a:r>
              <a:rPr sz="2000" spc="-15" dirty="0">
                <a:solidFill>
                  <a:prstClr val="black"/>
                </a:solidFill>
                <a:latin typeface="Georgia"/>
                <a:cs typeface="Georgia"/>
              </a:rPr>
              <a:t>T</a:t>
            </a:r>
            <a:r>
              <a:rPr sz="2000" spc="130" dirty="0">
                <a:solidFill>
                  <a:prstClr val="black"/>
                </a:solidFill>
                <a:latin typeface="Georgia"/>
                <a:cs typeface="Georgia"/>
              </a:rPr>
              <a:t>y</a:t>
            </a:r>
            <a:r>
              <a:rPr sz="2000" spc="55" dirty="0">
                <a:solidFill>
                  <a:prstClr val="black"/>
                </a:solidFill>
                <a:latin typeface="Georgia"/>
                <a:cs typeface="Georgia"/>
              </a:rPr>
              <a:t>p</a:t>
            </a:r>
            <a:r>
              <a:rPr sz="2000" spc="-10" dirty="0">
                <a:solidFill>
                  <a:prstClr val="black"/>
                </a:solidFill>
                <a:latin typeface="Georgia"/>
                <a:cs typeface="Georgia"/>
              </a:rPr>
              <a:t>i</a:t>
            </a:r>
            <a:r>
              <a:rPr sz="2000" spc="-20" dirty="0">
                <a:solidFill>
                  <a:prstClr val="black"/>
                </a:solidFill>
                <a:latin typeface="Georgia"/>
                <a:cs typeface="Georgia"/>
              </a:rPr>
              <a:t>c</a:t>
            </a:r>
            <a:r>
              <a:rPr sz="2000" spc="-5" dirty="0">
                <a:solidFill>
                  <a:prstClr val="black"/>
                </a:solidFill>
                <a:latin typeface="Georgia"/>
                <a:cs typeface="Georgia"/>
              </a:rPr>
              <a:t>a</a:t>
            </a:r>
            <a:r>
              <a:rPr sz="2000" spc="-60" dirty="0">
                <a:solidFill>
                  <a:prstClr val="black"/>
                </a:solidFill>
                <a:latin typeface="Georgia"/>
                <a:cs typeface="Georgia"/>
              </a:rPr>
              <a:t>l:</a:t>
            </a:r>
            <a:r>
              <a:rPr sz="2000" dirty="0">
                <a:solidFill>
                  <a:prstClr val="black"/>
                </a:solidFill>
                <a:latin typeface="Georgia"/>
                <a:cs typeface="Georgia"/>
              </a:rPr>
              <a:t> </a:t>
            </a:r>
            <a:r>
              <a:rPr sz="2000" spc="20" dirty="0">
                <a:solidFill>
                  <a:prstClr val="black"/>
                </a:solidFill>
                <a:latin typeface="Georgia"/>
                <a:cs typeface="Georgia"/>
              </a:rPr>
              <a:t> </a:t>
            </a:r>
            <a:r>
              <a:rPr sz="2000" i="1" u="heavy" spc="-5" dirty="0">
                <a:solidFill>
                  <a:prstClr val="black"/>
                </a:solidFill>
                <a:latin typeface="Palatino Linotype"/>
                <a:cs typeface="Palatino Linotype"/>
              </a:rPr>
              <a:t>C</a:t>
            </a:r>
            <a:r>
              <a:rPr sz="2000" i="1" u="heavy" spc="5" dirty="0">
                <a:solidFill>
                  <a:prstClr val="black"/>
                </a:solidFill>
                <a:latin typeface="Palatino Linotype"/>
                <a:cs typeface="Palatino Linotype"/>
              </a:rPr>
              <a:t>2</a:t>
            </a:r>
            <a:r>
              <a:rPr sz="2000" i="1" u="heavy" dirty="0">
                <a:solidFill>
                  <a:prstClr val="black"/>
                </a:solidFill>
                <a:latin typeface="Palatino Linotype"/>
                <a:cs typeface="Palatino Linotype"/>
              </a:rPr>
              <a:t>-7</a:t>
            </a:r>
            <a:r>
              <a:rPr sz="2000" i="1" u="heavy" spc="-15" dirty="0">
                <a:solidFill>
                  <a:prstClr val="black"/>
                </a:solidFill>
                <a:latin typeface="Palatino Linotype"/>
                <a:cs typeface="Palatino Linotype"/>
              </a:rPr>
              <a:t> </a:t>
            </a:r>
            <a:r>
              <a:rPr sz="2000" i="1" u="heavy" dirty="0">
                <a:solidFill>
                  <a:prstClr val="black"/>
                </a:solidFill>
                <a:latin typeface="Palatino Linotype"/>
                <a:cs typeface="Palatino Linotype"/>
              </a:rPr>
              <a:t>w</a:t>
            </a:r>
            <a:r>
              <a:rPr sz="2000" i="1" u="heavy" spc="-5" dirty="0">
                <a:solidFill>
                  <a:prstClr val="black"/>
                </a:solidFill>
                <a:latin typeface="Palatino Linotype"/>
                <a:cs typeface="Palatino Linotype"/>
              </a:rPr>
              <a:t>i</a:t>
            </a:r>
            <a:r>
              <a:rPr sz="2000" i="1" u="heavy" dirty="0">
                <a:solidFill>
                  <a:prstClr val="black"/>
                </a:solidFill>
                <a:latin typeface="Palatino Linotype"/>
                <a:cs typeface="Palatino Linotype"/>
              </a:rPr>
              <a:t>th</a:t>
            </a:r>
            <a:r>
              <a:rPr sz="2000" i="1" u="heavy" spc="-15" dirty="0">
                <a:solidFill>
                  <a:prstClr val="black"/>
                </a:solidFill>
                <a:latin typeface="Palatino Linotype"/>
                <a:cs typeface="Palatino Linotype"/>
              </a:rPr>
              <a:t> </a:t>
            </a:r>
            <a:r>
              <a:rPr sz="2000" i="1" u="heavy" dirty="0">
                <a:solidFill>
                  <a:prstClr val="black"/>
                </a:solidFill>
                <a:latin typeface="Palatino Linotype"/>
                <a:cs typeface="Palatino Linotype"/>
              </a:rPr>
              <a:t>m</a:t>
            </a:r>
            <a:r>
              <a:rPr sz="2000" i="1" u="heavy" spc="-5" dirty="0">
                <a:solidFill>
                  <a:prstClr val="black"/>
                </a:solidFill>
                <a:latin typeface="Palatino Linotype"/>
                <a:cs typeface="Palatino Linotype"/>
              </a:rPr>
              <a:t>o</a:t>
            </a:r>
            <a:r>
              <a:rPr sz="2000" i="1" u="heavy" dirty="0">
                <a:solidFill>
                  <a:prstClr val="black"/>
                </a:solidFill>
                <a:latin typeface="Palatino Linotype"/>
                <a:cs typeface="Palatino Linotype"/>
              </a:rPr>
              <a:t>t</a:t>
            </a:r>
            <a:r>
              <a:rPr sz="2000" i="1" u="heavy" spc="-5" dirty="0">
                <a:solidFill>
                  <a:prstClr val="black"/>
                </a:solidFill>
                <a:latin typeface="Palatino Linotype"/>
                <a:cs typeface="Palatino Linotype"/>
              </a:rPr>
              <a:t>io</a:t>
            </a:r>
            <a:r>
              <a:rPr sz="2000" i="1" u="heavy" dirty="0">
                <a:solidFill>
                  <a:prstClr val="black"/>
                </a:solidFill>
                <a:latin typeface="Palatino Linotype"/>
                <a:cs typeface="Palatino Linotype"/>
              </a:rPr>
              <a:t>n</a:t>
            </a:r>
            <a:endParaRPr sz="2000" dirty="0">
              <a:solidFill>
                <a:prstClr val="black"/>
              </a:solidFill>
              <a:latin typeface="Palatino Linotype"/>
              <a:cs typeface="Palatino Linotype"/>
            </a:endParaRPr>
          </a:p>
          <a:p>
            <a:pPr marL="559435" lvl="1" indent="-228600" defTabSz="457200">
              <a:spcBef>
                <a:spcPts val="480"/>
              </a:spcBef>
              <a:buSzPct val="95000"/>
              <a:buFont typeface="Wingdings"/>
              <a:buChar char=""/>
              <a:tabLst>
                <a:tab pos="560070" algn="l"/>
              </a:tabLst>
            </a:pPr>
            <a:r>
              <a:rPr sz="2000" spc="-55" dirty="0">
                <a:solidFill>
                  <a:prstClr val="black"/>
                </a:solidFill>
                <a:latin typeface="Georgia"/>
                <a:cs typeface="Georgia"/>
              </a:rPr>
              <a:t>C</a:t>
            </a:r>
            <a:r>
              <a:rPr sz="2000" spc="-40" dirty="0">
                <a:solidFill>
                  <a:prstClr val="black"/>
                </a:solidFill>
                <a:latin typeface="Georgia"/>
                <a:cs typeface="Georgia"/>
              </a:rPr>
              <a:t>0</a:t>
            </a:r>
            <a:r>
              <a:rPr sz="2000" spc="-85" dirty="0">
                <a:solidFill>
                  <a:prstClr val="black"/>
                </a:solidFill>
                <a:latin typeface="Georgia"/>
                <a:cs typeface="Georgia"/>
              </a:rPr>
              <a:t>-</a:t>
            </a:r>
            <a:r>
              <a:rPr sz="2000" spc="130" dirty="0">
                <a:solidFill>
                  <a:prstClr val="black"/>
                </a:solidFill>
                <a:latin typeface="Georgia"/>
                <a:cs typeface="Georgia"/>
              </a:rPr>
              <a:t>C</a:t>
            </a:r>
            <a:r>
              <a:rPr sz="2000" spc="140" dirty="0">
                <a:solidFill>
                  <a:prstClr val="black"/>
                </a:solidFill>
                <a:latin typeface="Georgia"/>
                <a:cs typeface="Georgia"/>
              </a:rPr>
              <a:t>1</a:t>
            </a:r>
            <a:r>
              <a:rPr sz="2000" spc="-10" dirty="0">
                <a:solidFill>
                  <a:prstClr val="black"/>
                </a:solidFill>
                <a:latin typeface="Georgia"/>
                <a:cs typeface="Georgia"/>
              </a:rPr>
              <a:t> </a:t>
            </a:r>
            <a:r>
              <a:rPr sz="2000" spc="-85" dirty="0">
                <a:solidFill>
                  <a:prstClr val="black"/>
                </a:solidFill>
                <a:latin typeface="Georgia"/>
                <a:cs typeface="Georgia"/>
              </a:rPr>
              <a:t>(</a:t>
            </a:r>
            <a:r>
              <a:rPr sz="2000" spc="-15" dirty="0">
                <a:solidFill>
                  <a:prstClr val="black"/>
                </a:solidFill>
                <a:latin typeface="Georgia"/>
                <a:cs typeface="Georgia"/>
              </a:rPr>
              <a:t>occ</a:t>
            </a:r>
            <a:r>
              <a:rPr sz="2000" dirty="0">
                <a:solidFill>
                  <a:prstClr val="black"/>
                </a:solidFill>
                <a:latin typeface="Georgia"/>
                <a:cs typeface="Georgia"/>
              </a:rPr>
              <a:t>i</a:t>
            </a:r>
            <a:r>
              <a:rPr sz="2000" spc="55" dirty="0">
                <a:solidFill>
                  <a:prstClr val="black"/>
                </a:solidFill>
                <a:latin typeface="Georgia"/>
                <a:cs typeface="Georgia"/>
              </a:rPr>
              <a:t>pu</a:t>
            </a:r>
            <a:r>
              <a:rPr sz="2000" spc="-50" dirty="0">
                <a:solidFill>
                  <a:prstClr val="black"/>
                </a:solidFill>
                <a:latin typeface="Georgia"/>
                <a:cs typeface="Georgia"/>
              </a:rPr>
              <a:t>t</a:t>
            </a:r>
            <a:r>
              <a:rPr sz="2000" spc="-85" dirty="0">
                <a:solidFill>
                  <a:prstClr val="black"/>
                </a:solidFill>
                <a:latin typeface="Georgia"/>
                <a:cs typeface="Georgia"/>
              </a:rPr>
              <a:t>-</a:t>
            </a:r>
            <a:r>
              <a:rPr sz="2000" spc="-25" dirty="0">
                <a:solidFill>
                  <a:prstClr val="black"/>
                </a:solidFill>
                <a:latin typeface="Georgia"/>
                <a:cs typeface="Georgia"/>
              </a:rPr>
              <a:t>at</a:t>
            </a:r>
            <a:r>
              <a:rPr sz="2000" spc="-10" dirty="0">
                <a:solidFill>
                  <a:prstClr val="black"/>
                </a:solidFill>
                <a:latin typeface="Georgia"/>
                <a:cs typeface="Georgia"/>
              </a:rPr>
              <a:t>l</a:t>
            </a:r>
            <a:r>
              <a:rPr sz="2000" spc="-5" dirty="0">
                <a:solidFill>
                  <a:prstClr val="black"/>
                </a:solidFill>
                <a:latin typeface="Georgia"/>
                <a:cs typeface="Georgia"/>
              </a:rPr>
              <a:t>a</a:t>
            </a:r>
            <a:r>
              <a:rPr sz="2000" spc="-15" dirty="0">
                <a:solidFill>
                  <a:prstClr val="black"/>
                </a:solidFill>
                <a:latin typeface="Georgia"/>
                <a:cs typeface="Georgia"/>
              </a:rPr>
              <a:t>s</a:t>
            </a:r>
            <a:r>
              <a:rPr sz="2000" spc="-85" dirty="0">
                <a:solidFill>
                  <a:prstClr val="black"/>
                </a:solidFill>
                <a:latin typeface="Georgia"/>
                <a:cs typeface="Georgia"/>
              </a:rPr>
              <a:t>)</a:t>
            </a:r>
            <a:r>
              <a:rPr sz="2000" spc="-25" dirty="0">
                <a:solidFill>
                  <a:prstClr val="black"/>
                </a:solidFill>
                <a:latin typeface="Georgia"/>
                <a:cs typeface="Georgia"/>
              </a:rPr>
              <a:t> t</a:t>
            </a:r>
            <a:r>
              <a:rPr sz="2000" spc="-30" dirty="0">
                <a:solidFill>
                  <a:prstClr val="black"/>
                </a:solidFill>
                <a:latin typeface="Georgia"/>
                <a:cs typeface="Georgia"/>
              </a:rPr>
              <a:t>h</a:t>
            </a:r>
            <a:r>
              <a:rPr sz="2000" spc="-10" dirty="0">
                <a:solidFill>
                  <a:prstClr val="black"/>
                </a:solidFill>
                <a:latin typeface="Georgia"/>
                <a:cs typeface="Georgia"/>
              </a:rPr>
              <a:t>e</a:t>
            </a:r>
            <a:r>
              <a:rPr sz="2000" spc="10" dirty="0">
                <a:solidFill>
                  <a:prstClr val="black"/>
                </a:solidFill>
                <a:latin typeface="Georgia"/>
                <a:cs typeface="Georgia"/>
              </a:rPr>
              <a:t> </a:t>
            </a:r>
            <a:r>
              <a:rPr sz="2000" spc="185" dirty="0">
                <a:solidFill>
                  <a:prstClr val="black"/>
                </a:solidFill>
                <a:latin typeface="Georgia"/>
                <a:cs typeface="Georgia"/>
              </a:rPr>
              <a:t>“</a:t>
            </a:r>
            <a:r>
              <a:rPr sz="2000" i="1" u="heavy" spc="-5" dirty="0">
                <a:solidFill>
                  <a:prstClr val="black"/>
                </a:solidFill>
                <a:latin typeface="Palatino Linotype"/>
                <a:cs typeface="Palatino Linotype"/>
              </a:rPr>
              <a:t>YE</a:t>
            </a:r>
            <a:r>
              <a:rPr sz="2000" i="1" u="heavy" dirty="0">
                <a:solidFill>
                  <a:prstClr val="black"/>
                </a:solidFill>
                <a:latin typeface="Palatino Linotype"/>
                <a:cs typeface="Palatino Linotype"/>
              </a:rPr>
              <a:t>S</a:t>
            </a:r>
            <a:r>
              <a:rPr sz="2000" spc="180" dirty="0">
                <a:solidFill>
                  <a:prstClr val="black"/>
                </a:solidFill>
                <a:latin typeface="Georgia"/>
                <a:cs typeface="Georgia"/>
              </a:rPr>
              <a:t>”</a:t>
            </a:r>
            <a:r>
              <a:rPr sz="2000" spc="15" dirty="0">
                <a:solidFill>
                  <a:prstClr val="black"/>
                </a:solidFill>
                <a:latin typeface="Georgia"/>
                <a:cs typeface="Georgia"/>
              </a:rPr>
              <a:t> </a:t>
            </a:r>
            <a:r>
              <a:rPr sz="2000" spc="-125" dirty="0">
                <a:solidFill>
                  <a:prstClr val="black"/>
                </a:solidFill>
                <a:latin typeface="Georgia"/>
                <a:cs typeface="Georgia"/>
              </a:rPr>
              <a:t>j</a:t>
            </a:r>
            <a:r>
              <a:rPr sz="2000" dirty="0">
                <a:solidFill>
                  <a:prstClr val="black"/>
                </a:solidFill>
                <a:latin typeface="Georgia"/>
                <a:cs typeface="Georgia"/>
              </a:rPr>
              <a:t>oi</a:t>
            </a:r>
            <a:r>
              <a:rPr sz="2000" spc="-35" dirty="0">
                <a:solidFill>
                  <a:prstClr val="black"/>
                </a:solidFill>
                <a:latin typeface="Georgia"/>
                <a:cs typeface="Georgia"/>
              </a:rPr>
              <a:t>nt</a:t>
            </a:r>
            <a:endParaRPr sz="2000" dirty="0">
              <a:solidFill>
                <a:prstClr val="black"/>
              </a:solidFill>
              <a:latin typeface="Georgia"/>
              <a:cs typeface="Georgia"/>
            </a:endParaRPr>
          </a:p>
          <a:p>
            <a:pPr marL="559435" lvl="1" indent="-228600" defTabSz="457200">
              <a:spcBef>
                <a:spcPts val="480"/>
              </a:spcBef>
              <a:buSzPct val="95000"/>
              <a:buFont typeface="Wingdings"/>
              <a:buChar char=""/>
              <a:tabLst>
                <a:tab pos="560070" algn="l"/>
              </a:tabLst>
            </a:pPr>
            <a:r>
              <a:rPr sz="2000" spc="160" dirty="0">
                <a:solidFill>
                  <a:prstClr val="black"/>
                </a:solidFill>
                <a:latin typeface="Georgia"/>
                <a:cs typeface="Georgia"/>
              </a:rPr>
              <a:t>C</a:t>
            </a:r>
            <a:r>
              <a:rPr sz="2000" spc="114" dirty="0">
                <a:solidFill>
                  <a:prstClr val="black"/>
                </a:solidFill>
                <a:latin typeface="Georgia"/>
                <a:cs typeface="Georgia"/>
              </a:rPr>
              <a:t>1</a:t>
            </a:r>
            <a:r>
              <a:rPr sz="2000" spc="-85" dirty="0">
                <a:solidFill>
                  <a:prstClr val="black"/>
                </a:solidFill>
                <a:latin typeface="Georgia"/>
                <a:cs typeface="Georgia"/>
              </a:rPr>
              <a:t>-</a:t>
            </a:r>
            <a:r>
              <a:rPr sz="2000" spc="130" dirty="0">
                <a:solidFill>
                  <a:prstClr val="black"/>
                </a:solidFill>
                <a:latin typeface="Georgia"/>
                <a:cs typeface="Georgia"/>
              </a:rPr>
              <a:t>C</a:t>
            </a:r>
            <a:r>
              <a:rPr sz="2000" spc="-120" dirty="0">
                <a:solidFill>
                  <a:prstClr val="black"/>
                </a:solidFill>
                <a:latin typeface="Georgia"/>
                <a:cs typeface="Georgia"/>
              </a:rPr>
              <a:t>2</a:t>
            </a:r>
            <a:r>
              <a:rPr sz="2000" spc="-10" dirty="0">
                <a:solidFill>
                  <a:prstClr val="black"/>
                </a:solidFill>
                <a:latin typeface="Georgia"/>
                <a:cs typeface="Georgia"/>
              </a:rPr>
              <a:t> </a:t>
            </a:r>
            <a:r>
              <a:rPr sz="2000" spc="-85" dirty="0">
                <a:solidFill>
                  <a:prstClr val="black"/>
                </a:solidFill>
                <a:latin typeface="Georgia"/>
                <a:cs typeface="Georgia"/>
              </a:rPr>
              <a:t>(</a:t>
            </a:r>
            <a:r>
              <a:rPr sz="2000" spc="-25" dirty="0">
                <a:solidFill>
                  <a:prstClr val="black"/>
                </a:solidFill>
                <a:latin typeface="Georgia"/>
                <a:cs typeface="Georgia"/>
              </a:rPr>
              <a:t>a</a:t>
            </a:r>
            <a:r>
              <a:rPr sz="2000" spc="-30" dirty="0">
                <a:solidFill>
                  <a:prstClr val="black"/>
                </a:solidFill>
                <a:latin typeface="Georgia"/>
                <a:cs typeface="Georgia"/>
              </a:rPr>
              <a:t>t</a:t>
            </a:r>
            <a:r>
              <a:rPr sz="2000" spc="15" dirty="0">
                <a:solidFill>
                  <a:prstClr val="black"/>
                </a:solidFill>
                <a:latin typeface="Georgia"/>
                <a:cs typeface="Georgia"/>
              </a:rPr>
              <a:t>l</a:t>
            </a:r>
            <a:r>
              <a:rPr sz="2000" spc="-10" dirty="0">
                <a:solidFill>
                  <a:prstClr val="black"/>
                </a:solidFill>
                <a:latin typeface="Georgia"/>
                <a:cs typeface="Georgia"/>
              </a:rPr>
              <a:t>as</a:t>
            </a:r>
            <a:r>
              <a:rPr sz="2000" spc="-85" dirty="0">
                <a:solidFill>
                  <a:prstClr val="black"/>
                </a:solidFill>
                <a:latin typeface="Georgia"/>
                <a:cs typeface="Georgia"/>
              </a:rPr>
              <a:t>-</a:t>
            </a:r>
            <a:r>
              <a:rPr sz="2000" spc="-5" dirty="0">
                <a:solidFill>
                  <a:prstClr val="black"/>
                </a:solidFill>
                <a:latin typeface="Georgia"/>
                <a:cs typeface="Georgia"/>
              </a:rPr>
              <a:t>a</a:t>
            </a:r>
            <a:r>
              <a:rPr sz="2000" dirty="0">
                <a:solidFill>
                  <a:prstClr val="black"/>
                </a:solidFill>
                <a:latin typeface="Georgia"/>
                <a:cs typeface="Georgia"/>
              </a:rPr>
              <a:t>x</a:t>
            </a:r>
            <a:r>
              <a:rPr sz="2000" spc="-5" dirty="0">
                <a:solidFill>
                  <a:prstClr val="black"/>
                </a:solidFill>
                <a:latin typeface="Georgia"/>
                <a:cs typeface="Georgia"/>
              </a:rPr>
              <a:t>i</a:t>
            </a:r>
            <a:r>
              <a:rPr sz="2000" spc="-15" dirty="0">
                <a:solidFill>
                  <a:prstClr val="black"/>
                </a:solidFill>
                <a:latin typeface="Georgia"/>
                <a:cs typeface="Georgia"/>
              </a:rPr>
              <a:t>s</a:t>
            </a:r>
            <a:r>
              <a:rPr sz="2000" spc="-85" dirty="0">
                <a:solidFill>
                  <a:prstClr val="black"/>
                </a:solidFill>
                <a:latin typeface="Georgia"/>
                <a:cs typeface="Georgia"/>
              </a:rPr>
              <a:t>)</a:t>
            </a:r>
            <a:r>
              <a:rPr sz="2000" spc="-25" dirty="0">
                <a:solidFill>
                  <a:prstClr val="black"/>
                </a:solidFill>
                <a:latin typeface="Georgia"/>
                <a:cs typeface="Georgia"/>
              </a:rPr>
              <a:t> t</a:t>
            </a:r>
            <a:r>
              <a:rPr sz="2000" spc="-30" dirty="0">
                <a:solidFill>
                  <a:prstClr val="black"/>
                </a:solidFill>
                <a:latin typeface="Georgia"/>
                <a:cs typeface="Georgia"/>
              </a:rPr>
              <a:t>h</a:t>
            </a:r>
            <a:r>
              <a:rPr sz="2000" spc="-10" dirty="0">
                <a:solidFill>
                  <a:prstClr val="black"/>
                </a:solidFill>
                <a:latin typeface="Georgia"/>
                <a:cs typeface="Georgia"/>
              </a:rPr>
              <a:t>e</a:t>
            </a:r>
            <a:r>
              <a:rPr sz="2000" spc="20" dirty="0">
                <a:solidFill>
                  <a:prstClr val="black"/>
                </a:solidFill>
                <a:latin typeface="Georgia"/>
                <a:cs typeface="Georgia"/>
              </a:rPr>
              <a:t> </a:t>
            </a:r>
            <a:r>
              <a:rPr sz="2000" spc="185" dirty="0">
                <a:solidFill>
                  <a:prstClr val="black"/>
                </a:solidFill>
                <a:latin typeface="Georgia"/>
                <a:cs typeface="Georgia"/>
              </a:rPr>
              <a:t>“</a:t>
            </a:r>
            <a:r>
              <a:rPr sz="2000" i="1" u="heavy" dirty="0">
                <a:solidFill>
                  <a:prstClr val="black"/>
                </a:solidFill>
                <a:latin typeface="Palatino Linotype"/>
                <a:cs typeface="Palatino Linotype"/>
              </a:rPr>
              <a:t>NO</a:t>
            </a:r>
            <a:r>
              <a:rPr sz="2000" spc="180" dirty="0">
                <a:solidFill>
                  <a:prstClr val="black"/>
                </a:solidFill>
                <a:latin typeface="Georgia"/>
                <a:cs typeface="Georgia"/>
              </a:rPr>
              <a:t>”</a:t>
            </a:r>
            <a:r>
              <a:rPr sz="2000" spc="-10" dirty="0">
                <a:solidFill>
                  <a:prstClr val="black"/>
                </a:solidFill>
                <a:latin typeface="Georgia"/>
                <a:cs typeface="Georgia"/>
              </a:rPr>
              <a:t> </a:t>
            </a:r>
            <a:r>
              <a:rPr sz="2000" spc="-125" dirty="0">
                <a:solidFill>
                  <a:prstClr val="black"/>
                </a:solidFill>
                <a:latin typeface="Georgia"/>
                <a:cs typeface="Georgia"/>
              </a:rPr>
              <a:t>j</a:t>
            </a:r>
            <a:r>
              <a:rPr sz="2000" dirty="0">
                <a:solidFill>
                  <a:prstClr val="black"/>
                </a:solidFill>
                <a:latin typeface="Georgia"/>
                <a:cs typeface="Georgia"/>
              </a:rPr>
              <a:t>oi</a:t>
            </a:r>
            <a:r>
              <a:rPr sz="2000" spc="-35" dirty="0">
                <a:solidFill>
                  <a:prstClr val="black"/>
                </a:solidFill>
                <a:latin typeface="Georgia"/>
                <a:cs typeface="Georgia"/>
              </a:rPr>
              <a:t>nt</a:t>
            </a:r>
            <a:endParaRPr sz="2000" dirty="0">
              <a:solidFill>
                <a:prstClr val="black"/>
              </a:solidFill>
              <a:latin typeface="Georgia"/>
              <a:cs typeface="Georgia"/>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0" y="206375"/>
            <a:ext cx="8607425" cy="2260600"/>
          </a:xfrm>
        </p:spPr>
        <p:txBody>
          <a:bodyPr/>
          <a:lstStyle/>
          <a:p>
            <a:r>
              <a:rPr lang="en-US" sz="3200" dirty="0">
                <a:solidFill>
                  <a:srgbClr val="0070C0"/>
                </a:solidFill>
              </a:rPr>
              <a:t>T</a:t>
            </a:r>
            <a:r>
              <a:rPr lang="en-US" sz="3200" dirty="0" smtClean="0">
                <a:solidFill>
                  <a:srgbClr val="0070C0"/>
                </a:solidFill>
              </a:rPr>
              <a:t>here </a:t>
            </a:r>
            <a:r>
              <a:rPr lang="en-US" sz="3200" dirty="0">
                <a:solidFill>
                  <a:srgbClr val="0070C0"/>
                </a:solidFill>
              </a:rPr>
              <a:t>is a stenosis of the intervertebral </a:t>
            </a:r>
            <a:r>
              <a:rPr lang="en-US" sz="3200" dirty="0" smtClean="0">
                <a:solidFill>
                  <a:srgbClr val="0070C0"/>
                </a:solidFill>
              </a:rPr>
              <a:t>foramen between </a:t>
            </a:r>
            <a:r>
              <a:rPr lang="en-US" sz="3200" dirty="0">
                <a:solidFill>
                  <a:srgbClr val="0070C0"/>
                </a:solidFill>
              </a:rPr>
              <a:t>the C6 and C7 vertebrae. Which spinal nerve would be </a:t>
            </a:r>
            <a:r>
              <a:rPr lang="en-US" sz="3200" dirty="0" smtClean="0">
                <a:solidFill>
                  <a:srgbClr val="0070C0"/>
                </a:solidFill>
              </a:rPr>
              <a:t>affected?</a:t>
            </a:r>
            <a:endParaRPr lang="en-US" sz="3200" dirty="0">
              <a:solidFill>
                <a:srgbClr val="0070C0"/>
              </a:solidFill>
              <a:latin typeface="Calibri" charset="0"/>
              <a:ea typeface="MS PGothic" charset="0"/>
            </a:endParaRPr>
          </a:p>
        </p:txBody>
      </p:sp>
      <p:sp>
        <p:nvSpPr>
          <p:cNvPr id="2051" name="TPAnswers"/>
          <p:cNvSpPr>
            <a:spLocks noGrp="1"/>
          </p:cNvSpPr>
          <p:nvPr>
            <p:ph idx="4294967295"/>
            <p:custDataLst>
              <p:tags r:id="rId2"/>
            </p:custDataLst>
          </p:nvPr>
        </p:nvSpPr>
        <p:spPr>
          <a:xfrm>
            <a:off x="598516" y="2466975"/>
            <a:ext cx="4114800" cy="3306763"/>
          </a:xfrm>
        </p:spPr>
        <p:txBody>
          <a:bodyPr>
            <a:normAutofit/>
          </a:bodyPr>
          <a:lstStyle/>
          <a:p>
            <a:pPr marL="514350" indent="-514350" eaLnBrk="1" hangingPunct="1">
              <a:buFont typeface="Arial" charset="0"/>
              <a:buAutoNum type="alphaUcPeriod"/>
            </a:pPr>
            <a:r>
              <a:rPr lang="en-US" sz="3600" dirty="0" smtClean="0">
                <a:latin typeface="Calibri" charset="0"/>
                <a:ea typeface="MS PGothic" charset="0"/>
              </a:rPr>
              <a:t>C5</a:t>
            </a:r>
          </a:p>
          <a:p>
            <a:pPr marL="514350" indent="-514350" eaLnBrk="1" hangingPunct="1">
              <a:buFont typeface="Arial" charset="0"/>
              <a:buAutoNum type="alphaUcPeriod"/>
            </a:pPr>
            <a:r>
              <a:rPr lang="en-US" sz="3600" dirty="0" smtClean="0">
                <a:latin typeface="Calibri" charset="0"/>
                <a:ea typeface="MS PGothic" charset="0"/>
              </a:rPr>
              <a:t>C6</a:t>
            </a:r>
          </a:p>
          <a:p>
            <a:pPr marL="514350" indent="-514350" eaLnBrk="1" hangingPunct="1">
              <a:buFont typeface="Arial" charset="0"/>
              <a:buAutoNum type="alphaUcPeriod"/>
            </a:pPr>
            <a:r>
              <a:rPr lang="en-US" sz="3600" dirty="0" smtClean="0">
                <a:latin typeface="Calibri" charset="0"/>
                <a:ea typeface="MS PGothic" charset="0"/>
              </a:rPr>
              <a:t>C7</a:t>
            </a:r>
          </a:p>
          <a:p>
            <a:pPr marL="514350" indent="-514350" eaLnBrk="1" hangingPunct="1">
              <a:buFont typeface="Arial" charset="0"/>
              <a:buAutoNum type="alphaUcPeriod"/>
            </a:pPr>
            <a:r>
              <a:rPr lang="en-US" sz="3600" dirty="0" smtClean="0">
                <a:latin typeface="Calibri" charset="0"/>
                <a:ea typeface="MS PGothic" charset="0"/>
              </a:rPr>
              <a:t>C8</a:t>
            </a:r>
            <a:endParaRPr lang="en-US" sz="3600" dirty="0">
              <a:latin typeface="Calibri" charset="0"/>
              <a:ea typeface="MS PGothic" charset="0"/>
            </a:endParaRPr>
          </a:p>
        </p:txBody>
      </p:sp>
      <p:pic>
        <p:nvPicPr>
          <p:cNvPr id="4" name="TPChart" descr="55CE461F61484DC28B71AC945ECBE217Chart20150807115403086.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600200"/>
            <a:ext cx="4572000" cy="5143500"/>
          </a:xfrm>
          <a:prstGeom prst="rect">
            <a:avLst/>
          </a:prstGeom>
        </p:spPr>
      </p:pic>
      <p:sp>
        <p:nvSpPr>
          <p:cNvPr id="5" name="CAI1"/>
          <p:cNvSpPr/>
          <p:nvPr>
            <p:custDataLst>
              <p:tags r:id="rId4"/>
            </p:custDataLst>
          </p:nvPr>
        </p:nvSpPr>
        <p:spPr>
          <a:xfrm>
            <a:off x="1090468" y="3827101"/>
            <a:ext cx="771583" cy="619760"/>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974090" y="216836"/>
            <a:ext cx="7612063" cy="1417638"/>
          </a:xfrm>
        </p:spPr>
        <p:txBody>
          <a:bodyPr>
            <a:normAutofit fontScale="90000"/>
          </a:bodyPr>
          <a:lstStyle/>
          <a:p>
            <a:r>
              <a:rPr lang="en-US" sz="3200" dirty="0">
                <a:solidFill>
                  <a:srgbClr val="0070C0"/>
                </a:solidFill>
              </a:rPr>
              <a:t>I</a:t>
            </a:r>
            <a:r>
              <a:rPr lang="en-US" sz="3200" dirty="0" smtClean="0">
                <a:solidFill>
                  <a:srgbClr val="0070C0"/>
                </a:solidFill>
              </a:rPr>
              <a:t>f </a:t>
            </a:r>
            <a:r>
              <a:rPr lang="en-US" sz="3200" dirty="0">
                <a:solidFill>
                  <a:srgbClr val="0070C0"/>
                </a:solidFill>
              </a:rPr>
              <a:t>C6 is extended, rotated left and side bent </a:t>
            </a:r>
            <a:r>
              <a:rPr lang="en-US" sz="3200" dirty="0" smtClean="0">
                <a:solidFill>
                  <a:srgbClr val="0070C0"/>
                </a:solidFill>
              </a:rPr>
              <a:t>left, </a:t>
            </a:r>
            <a:r>
              <a:rPr lang="en-US" sz="3200" dirty="0">
                <a:solidFill>
                  <a:srgbClr val="0070C0"/>
                </a:solidFill>
              </a:rPr>
              <a:t>what is this </a:t>
            </a:r>
            <a:r>
              <a:rPr lang="en-US" sz="3200" dirty="0" smtClean="0">
                <a:solidFill>
                  <a:srgbClr val="0070C0"/>
                </a:solidFill>
              </a:rPr>
              <a:t>segment’s </a:t>
            </a:r>
            <a:r>
              <a:rPr lang="en-US" sz="3200" dirty="0">
                <a:solidFill>
                  <a:srgbClr val="0070C0"/>
                </a:solidFill>
              </a:rPr>
              <a:t>barrier?</a:t>
            </a:r>
            <a:endParaRPr lang="en-US" sz="3200" dirty="0">
              <a:solidFill>
                <a:srgbClr val="0070C0"/>
              </a:solidFill>
              <a:latin typeface="Calibri" charset="0"/>
              <a:ea typeface="MS PGothic" charset="0"/>
            </a:endParaRPr>
          </a:p>
        </p:txBody>
      </p:sp>
      <p:sp>
        <p:nvSpPr>
          <p:cNvPr id="2051" name="TPAnswers"/>
          <p:cNvSpPr>
            <a:spLocks noGrp="1"/>
          </p:cNvSpPr>
          <p:nvPr>
            <p:ph idx="4294967295"/>
            <p:custDataLst>
              <p:tags r:id="rId2"/>
            </p:custDataLst>
          </p:nvPr>
        </p:nvSpPr>
        <p:spPr>
          <a:xfrm>
            <a:off x="974090" y="1859038"/>
            <a:ext cx="4114800" cy="4525963"/>
          </a:xfrm>
        </p:spPr>
        <p:txBody>
          <a:bodyPr>
            <a:normAutofit/>
          </a:bodyPr>
          <a:lstStyle/>
          <a:p>
            <a:pPr marL="514350" indent="-514350" eaLnBrk="1" hangingPunct="1">
              <a:buFont typeface="Arial" charset="0"/>
              <a:buAutoNum type="alphaUcPeriod"/>
            </a:pPr>
            <a:r>
              <a:rPr lang="en-US" sz="3600" dirty="0" smtClean="0">
                <a:latin typeface="Calibri" charset="0"/>
                <a:ea typeface="MS PGothic" charset="0"/>
              </a:rPr>
              <a:t>ERSR</a:t>
            </a:r>
          </a:p>
          <a:p>
            <a:pPr marL="514350" indent="-514350" eaLnBrk="1" hangingPunct="1">
              <a:buFont typeface="Arial" charset="0"/>
              <a:buAutoNum type="alphaUcPeriod"/>
            </a:pPr>
            <a:r>
              <a:rPr lang="en-US" sz="3600" dirty="0" smtClean="0">
                <a:latin typeface="Calibri" charset="0"/>
                <a:ea typeface="MS PGothic" charset="0"/>
              </a:rPr>
              <a:t>FRSL</a:t>
            </a:r>
          </a:p>
          <a:p>
            <a:pPr marL="514350" indent="-514350" eaLnBrk="1" hangingPunct="1">
              <a:buFont typeface="Arial" charset="0"/>
              <a:buAutoNum type="alphaUcPeriod"/>
            </a:pPr>
            <a:r>
              <a:rPr lang="en-US" sz="3600" dirty="0" smtClean="0">
                <a:latin typeface="Calibri" charset="0"/>
                <a:ea typeface="MS PGothic" charset="0"/>
              </a:rPr>
              <a:t>ERSL</a:t>
            </a:r>
          </a:p>
          <a:p>
            <a:pPr marL="514350" indent="-514350" eaLnBrk="1" hangingPunct="1">
              <a:buFont typeface="Arial" charset="0"/>
              <a:buAutoNum type="alphaUcPeriod"/>
            </a:pPr>
            <a:r>
              <a:rPr lang="en-US" sz="3600" dirty="0" smtClean="0">
                <a:latin typeface="Calibri" charset="0"/>
                <a:ea typeface="MS PGothic" charset="0"/>
              </a:rPr>
              <a:t>FRSR</a:t>
            </a:r>
            <a:endParaRPr lang="en-US" sz="3600" dirty="0">
              <a:latin typeface="Calibri" charset="0"/>
              <a:ea typeface="MS PGothic" charset="0"/>
            </a:endParaRPr>
          </a:p>
        </p:txBody>
      </p:sp>
      <p:pic>
        <p:nvPicPr>
          <p:cNvPr id="4" name="TPChart" descr="266F8899C2484AFCB039E8E15858E70FChart20150807115402494.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600200"/>
            <a:ext cx="4572000" cy="5143500"/>
          </a:xfrm>
          <a:prstGeom prst="rect">
            <a:avLst/>
          </a:prstGeom>
        </p:spPr>
      </p:pic>
      <p:sp>
        <p:nvSpPr>
          <p:cNvPr id="5" name="CAI1"/>
          <p:cNvSpPr/>
          <p:nvPr>
            <p:custDataLst>
              <p:tags r:id="rId4"/>
            </p:custDataLst>
          </p:nvPr>
        </p:nvSpPr>
        <p:spPr>
          <a:xfrm>
            <a:off x="1539355" y="3934522"/>
            <a:ext cx="1104091" cy="619760"/>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0" y="85206"/>
            <a:ext cx="9080500" cy="2743518"/>
          </a:xfrm>
        </p:spPr>
        <p:txBody>
          <a:bodyPr>
            <a:normAutofit fontScale="90000"/>
          </a:bodyPr>
          <a:lstStyle/>
          <a:p>
            <a:r>
              <a:rPr lang="en-US" sz="3200" dirty="0">
                <a:solidFill>
                  <a:srgbClr val="0070C0"/>
                </a:solidFill>
              </a:rPr>
              <a:t>Y</a:t>
            </a:r>
            <a:r>
              <a:rPr lang="en-US" sz="3200" dirty="0" smtClean="0">
                <a:solidFill>
                  <a:srgbClr val="0070C0"/>
                </a:solidFill>
              </a:rPr>
              <a:t>ou </a:t>
            </a:r>
            <a:r>
              <a:rPr lang="en-US" sz="3200" dirty="0">
                <a:solidFill>
                  <a:srgbClr val="0070C0"/>
                </a:solidFill>
              </a:rPr>
              <a:t>are testing the C5 spinal </a:t>
            </a:r>
            <a:r>
              <a:rPr lang="en-US" sz="3200" dirty="0" smtClean="0">
                <a:solidFill>
                  <a:srgbClr val="0070C0"/>
                </a:solidFill>
              </a:rPr>
              <a:t>vertebra </a:t>
            </a:r>
            <a:r>
              <a:rPr lang="en-US" sz="3200" dirty="0">
                <a:solidFill>
                  <a:srgbClr val="0070C0"/>
                </a:solidFill>
              </a:rPr>
              <a:t>and realize that it will not fully extend and when you rotate it towards the </a:t>
            </a:r>
            <a:r>
              <a:rPr lang="en-US" sz="3200" dirty="0" smtClean="0">
                <a:solidFill>
                  <a:srgbClr val="0070C0"/>
                </a:solidFill>
              </a:rPr>
              <a:t>right </a:t>
            </a:r>
            <a:r>
              <a:rPr lang="en-US" sz="3200" dirty="0">
                <a:solidFill>
                  <a:srgbClr val="0070C0"/>
                </a:solidFill>
              </a:rPr>
              <a:t>you feel restriction. How would you name this dysfunction?</a:t>
            </a:r>
            <a:endParaRPr lang="en-US" sz="3200" dirty="0">
              <a:solidFill>
                <a:srgbClr val="0070C0"/>
              </a:solidFill>
              <a:latin typeface="Calibri" charset="0"/>
              <a:ea typeface="MS PGothic" charset="0"/>
            </a:endParaRPr>
          </a:p>
        </p:txBody>
      </p:sp>
      <p:sp>
        <p:nvSpPr>
          <p:cNvPr id="2051" name="TPAnswers"/>
          <p:cNvSpPr>
            <a:spLocks noGrp="1"/>
          </p:cNvSpPr>
          <p:nvPr>
            <p:ph idx="4294967295"/>
            <p:custDataLst>
              <p:tags r:id="rId2"/>
            </p:custDataLst>
          </p:nvPr>
        </p:nvSpPr>
        <p:spPr>
          <a:xfrm>
            <a:off x="897774" y="2913929"/>
            <a:ext cx="4114800" cy="4525962"/>
          </a:xfrm>
        </p:spPr>
        <p:txBody>
          <a:bodyPr>
            <a:normAutofit/>
          </a:bodyPr>
          <a:lstStyle/>
          <a:p>
            <a:pPr marL="514350" indent="-514350">
              <a:buFont typeface="Arial" charset="0"/>
              <a:buAutoNum type="alphaUcPeriod"/>
            </a:pPr>
            <a:r>
              <a:rPr lang="en-US" sz="3200" dirty="0" smtClean="0">
                <a:latin typeface="Calibri"/>
                <a:cs typeface="Calibri"/>
              </a:rPr>
              <a:t>C5FSRL</a:t>
            </a:r>
          </a:p>
          <a:p>
            <a:pPr marL="514350" indent="-514350">
              <a:buFont typeface="Arial" charset="0"/>
              <a:buAutoNum type="alphaUcPeriod"/>
            </a:pPr>
            <a:r>
              <a:rPr lang="en-US" sz="3200" dirty="0" smtClean="0">
                <a:latin typeface="Calibri" charset="0"/>
                <a:ea typeface="MS PGothic" charset="0"/>
              </a:rPr>
              <a:t>C5FRSL</a:t>
            </a:r>
          </a:p>
          <a:p>
            <a:pPr marL="514350" indent="-514350" eaLnBrk="1" hangingPunct="1">
              <a:buFont typeface="Arial" charset="0"/>
              <a:buAutoNum type="alphaUcPeriod"/>
            </a:pPr>
            <a:r>
              <a:rPr lang="en-US" sz="3200" dirty="0" smtClean="0">
                <a:latin typeface="Calibri" charset="0"/>
                <a:ea typeface="MS PGothic" charset="0"/>
              </a:rPr>
              <a:t>C5ERSR</a:t>
            </a:r>
          </a:p>
          <a:p>
            <a:pPr marL="514350" indent="-514350" eaLnBrk="1" hangingPunct="1">
              <a:buFont typeface="Arial" charset="0"/>
              <a:buAutoNum type="alphaUcPeriod"/>
            </a:pPr>
            <a:r>
              <a:rPr lang="en-US" sz="3200" dirty="0" smtClean="0">
                <a:latin typeface="Calibri" charset="0"/>
                <a:ea typeface="MS PGothic" charset="0"/>
              </a:rPr>
              <a:t>C5FRLSR</a:t>
            </a:r>
            <a:endParaRPr lang="en-US" sz="3200" dirty="0">
              <a:latin typeface="Calibri" charset="0"/>
              <a:ea typeface="MS PGothic" charset="0"/>
            </a:endParaRPr>
          </a:p>
        </p:txBody>
      </p:sp>
      <p:pic>
        <p:nvPicPr>
          <p:cNvPr id="5" name="TPChart" descr="50775EB5A0F54E2DB8FAE82B84626F75Chart20150807115403335.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2185395"/>
            <a:ext cx="4572000" cy="5143500"/>
          </a:xfrm>
          <a:prstGeom prst="rect">
            <a:avLst/>
          </a:prstGeom>
        </p:spPr>
      </p:pic>
      <p:sp>
        <p:nvSpPr>
          <p:cNvPr id="6" name="CAI1"/>
          <p:cNvSpPr/>
          <p:nvPr>
            <p:custDataLst>
              <p:tags r:id="rId4"/>
            </p:custDataLst>
          </p:nvPr>
        </p:nvSpPr>
        <p:spPr>
          <a:xfrm>
            <a:off x="1361787" y="3608042"/>
            <a:ext cx="1481166" cy="531696"/>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0" y="290513"/>
            <a:ext cx="8932863" cy="2041525"/>
          </a:xfrm>
        </p:spPr>
        <p:txBody>
          <a:bodyPr>
            <a:normAutofit fontScale="90000"/>
          </a:bodyPr>
          <a:lstStyle/>
          <a:p>
            <a:r>
              <a:rPr lang="en-US" sz="3200" dirty="0">
                <a:solidFill>
                  <a:srgbClr val="0070C0"/>
                </a:solidFill>
                <a:latin typeface="Calibri"/>
                <a:ea typeface="MS PGothic" charset="0"/>
                <a:cs typeface="Calibri"/>
              </a:rPr>
              <a:t>Y</a:t>
            </a:r>
            <a:r>
              <a:rPr lang="en-US" sz="3200" dirty="0" smtClean="0">
                <a:solidFill>
                  <a:srgbClr val="0070C0"/>
                </a:solidFill>
                <a:latin typeface="Calibri"/>
                <a:cs typeface="Calibri"/>
              </a:rPr>
              <a:t>ou </a:t>
            </a:r>
            <a:r>
              <a:rPr lang="en-US" sz="3200" dirty="0">
                <a:solidFill>
                  <a:srgbClr val="0070C0"/>
                </a:solidFill>
                <a:latin typeface="Calibri"/>
                <a:cs typeface="Calibri"/>
              </a:rPr>
              <a:t>are motion testing the OA and discover that it has restricted motion during </a:t>
            </a:r>
            <a:r>
              <a:rPr lang="en-US" sz="3200" dirty="0" smtClean="0">
                <a:solidFill>
                  <a:srgbClr val="0070C0"/>
                </a:solidFill>
                <a:latin typeface="Calibri"/>
                <a:cs typeface="Calibri"/>
              </a:rPr>
              <a:t>left </a:t>
            </a:r>
            <a:r>
              <a:rPr lang="en-US" sz="3200" dirty="0">
                <a:solidFill>
                  <a:srgbClr val="0070C0"/>
                </a:solidFill>
                <a:latin typeface="Calibri"/>
                <a:cs typeface="Calibri"/>
              </a:rPr>
              <a:t>translation. In addition translation becomes easier when the head is </a:t>
            </a:r>
            <a:r>
              <a:rPr lang="en-US" sz="3200" dirty="0" smtClean="0">
                <a:solidFill>
                  <a:srgbClr val="0070C0"/>
                </a:solidFill>
                <a:latin typeface="Calibri"/>
                <a:cs typeface="Calibri"/>
              </a:rPr>
              <a:t>flexed.</a:t>
            </a:r>
            <a:r>
              <a:rPr lang="en-US" sz="3200" dirty="0">
                <a:solidFill>
                  <a:srgbClr val="0070C0"/>
                </a:solidFill>
                <a:latin typeface="Calibri"/>
                <a:ea typeface="MS PGothic" charset="0"/>
                <a:cs typeface="Calibri"/>
              </a:rPr>
              <a:t> </a:t>
            </a:r>
            <a:r>
              <a:rPr lang="en-US" sz="3200" dirty="0" smtClean="0">
                <a:solidFill>
                  <a:srgbClr val="0070C0"/>
                </a:solidFill>
                <a:latin typeface="Calibri"/>
                <a:ea typeface="MS PGothic" charset="0"/>
                <a:cs typeface="Calibri"/>
              </a:rPr>
              <a:t>What is your diagnosis?</a:t>
            </a:r>
            <a:endParaRPr lang="en-US" sz="3200" dirty="0">
              <a:solidFill>
                <a:srgbClr val="0070C0"/>
              </a:solidFill>
              <a:latin typeface="Calibri"/>
              <a:ea typeface="MS PGothic" charset="0"/>
              <a:cs typeface="Calibri"/>
            </a:endParaRPr>
          </a:p>
        </p:txBody>
      </p:sp>
      <p:sp>
        <p:nvSpPr>
          <p:cNvPr id="2051" name="TPAnswers"/>
          <p:cNvSpPr>
            <a:spLocks noGrp="1"/>
          </p:cNvSpPr>
          <p:nvPr>
            <p:ph idx="4294967295"/>
            <p:custDataLst>
              <p:tags r:id="rId2"/>
            </p:custDataLst>
          </p:nvPr>
        </p:nvSpPr>
        <p:spPr>
          <a:xfrm>
            <a:off x="615142" y="2564794"/>
            <a:ext cx="4114800" cy="4525962"/>
          </a:xfrm>
        </p:spPr>
        <p:txBody>
          <a:bodyPr>
            <a:normAutofit/>
          </a:bodyPr>
          <a:lstStyle/>
          <a:p>
            <a:pPr marL="514350" indent="-514350" eaLnBrk="1" hangingPunct="1">
              <a:buFont typeface="Arial" charset="0"/>
              <a:buAutoNum type="alphaUcPeriod"/>
            </a:pPr>
            <a:r>
              <a:rPr lang="en-US" sz="3200" dirty="0" smtClean="0">
                <a:latin typeface="Calibri" charset="0"/>
                <a:ea typeface="MS PGothic" charset="0"/>
              </a:rPr>
              <a:t>FRRSR</a:t>
            </a:r>
          </a:p>
          <a:p>
            <a:pPr marL="514350" indent="-514350" eaLnBrk="1" hangingPunct="1">
              <a:buFont typeface="Arial" charset="0"/>
              <a:buAutoNum type="alphaUcPeriod"/>
            </a:pPr>
            <a:r>
              <a:rPr lang="en-US" sz="3200" dirty="0" smtClean="0">
                <a:latin typeface="Calibri" charset="0"/>
                <a:ea typeface="MS PGothic" charset="0"/>
              </a:rPr>
              <a:t>FRLSL</a:t>
            </a:r>
          </a:p>
          <a:p>
            <a:pPr marL="514350" indent="-514350" eaLnBrk="1" hangingPunct="1">
              <a:buFont typeface="Arial" charset="0"/>
              <a:buAutoNum type="alphaUcPeriod"/>
            </a:pPr>
            <a:r>
              <a:rPr lang="en-US" sz="3200" dirty="0" smtClean="0">
                <a:latin typeface="Calibri" charset="0"/>
                <a:ea typeface="MS PGothic" charset="0"/>
              </a:rPr>
              <a:t>FRLSR</a:t>
            </a:r>
          </a:p>
          <a:p>
            <a:pPr marL="514350" indent="-514350" eaLnBrk="1" hangingPunct="1">
              <a:buFont typeface="Arial" charset="0"/>
              <a:buAutoNum type="alphaUcPeriod"/>
            </a:pPr>
            <a:r>
              <a:rPr lang="en-US" sz="3200" dirty="0" smtClean="0">
                <a:latin typeface="Calibri" charset="0"/>
                <a:ea typeface="MS PGothic" charset="0"/>
              </a:rPr>
              <a:t>FRRSL</a:t>
            </a:r>
            <a:endParaRPr lang="en-US" sz="3200" dirty="0">
              <a:latin typeface="Calibri" charset="0"/>
              <a:ea typeface="MS PGothic" charset="0"/>
            </a:endParaRPr>
          </a:p>
        </p:txBody>
      </p:sp>
      <p:pic>
        <p:nvPicPr>
          <p:cNvPr id="4" name="TPChart" descr="F27CE013E2394F24B2D4092D9C7A6449Chart20150807115407585.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2082321"/>
            <a:ext cx="4572000" cy="5143500"/>
          </a:xfrm>
          <a:prstGeom prst="rect">
            <a:avLst/>
          </a:prstGeom>
        </p:spPr>
      </p:pic>
      <p:sp>
        <p:nvSpPr>
          <p:cNvPr id="5" name="CAI1"/>
          <p:cNvSpPr/>
          <p:nvPr>
            <p:custDataLst>
              <p:tags r:id="rId4"/>
            </p:custDataLst>
          </p:nvPr>
        </p:nvSpPr>
        <p:spPr>
          <a:xfrm>
            <a:off x="1090468" y="4501270"/>
            <a:ext cx="1270347" cy="569494"/>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0" y="79375"/>
            <a:ext cx="8726488" cy="1417638"/>
          </a:xfrm>
        </p:spPr>
        <p:txBody>
          <a:bodyPr/>
          <a:lstStyle/>
          <a:p>
            <a:pPr eaLnBrk="1" hangingPunct="1"/>
            <a:r>
              <a:rPr lang="en-US" sz="3200" dirty="0" smtClean="0">
                <a:solidFill>
                  <a:srgbClr val="0070C0"/>
                </a:solidFill>
                <a:latin typeface="Calibri" charset="0"/>
                <a:ea typeface="MS PGothic" charset="0"/>
              </a:rPr>
              <a:t>Which of the following segments’ major motion is rotation? </a:t>
            </a:r>
            <a:endParaRPr lang="en-US" sz="3200" dirty="0">
              <a:solidFill>
                <a:srgbClr val="0070C0"/>
              </a:solidFill>
              <a:latin typeface="Calibri" charset="0"/>
              <a:ea typeface="MS PGothic" charset="0"/>
            </a:endParaRPr>
          </a:p>
        </p:txBody>
      </p:sp>
      <p:sp>
        <p:nvSpPr>
          <p:cNvPr id="2051" name="TPAnswers"/>
          <p:cNvSpPr>
            <a:spLocks noGrp="1"/>
          </p:cNvSpPr>
          <p:nvPr>
            <p:ph idx="4294967295"/>
            <p:custDataLst>
              <p:tags r:id="rId2"/>
            </p:custDataLst>
          </p:nvPr>
        </p:nvSpPr>
        <p:spPr>
          <a:xfrm>
            <a:off x="786045" y="1645920"/>
            <a:ext cx="4114800" cy="4525963"/>
          </a:xfrm>
        </p:spPr>
        <p:txBody>
          <a:bodyPr>
            <a:normAutofit/>
          </a:bodyPr>
          <a:lstStyle/>
          <a:p>
            <a:pPr marL="514350" indent="-514350" eaLnBrk="1" hangingPunct="1">
              <a:buFont typeface="Arial" charset="0"/>
              <a:buAutoNum type="alphaUcPeriod"/>
            </a:pPr>
            <a:r>
              <a:rPr lang="en-US" sz="4000" dirty="0" smtClean="0">
                <a:latin typeface="Calibri" charset="0"/>
                <a:ea typeface="MS PGothic" charset="0"/>
              </a:rPr>
              <a:t>C4</a:t>
            </a:r>
          </a:p>
          <a:p>
            <a:pPr marL="514350" indent="-514350" eaLnBrk="1" hangingPunct="1">
              <a:buFont typeface="Arial" charset="0"/>
              <a:buAutoNum type="alphaUcPeriod"/>
            </a:pPr>
            <a:r>
              <a:rPr lang="en-US" sz="4000" dirty="0" smtClean="0">
                <a:latin typeface="Calibri" charset="0"/>
                <a:ea typeface="MS PGothic" charset="0"/>
              </a:rPr>
              <a:t>C5</a:t>
            </a:r>
          </a:p>
          <a:p>
            <a:pPr marL="514350" indent="-514350" eaLnBrk="1" hangingPunct="1">
              <a:buFont typeface="Arial" charset="0"/>
              <a:buAutoNum type="alphaUcPeriod"/>
            </a:pPr>
            <a:r>
              <a:rPr lang="en-US" sz="4000" dirty="0" smtClean="0">
                <a:latin typeface="Calibri" charset="0"/>
                <a:ea typeface="MS PGothic" charset="0"/>
              </a:rPr>
              <a:t>C6</a:t>
            </a:r>
          </a:p>
          <a:p>
            <a:pPr marL="514350" indent="-514350" eaLnBrk="1" hangingPunct="1">
              <a:buFont typeface="Arial" charset="0"/>
              <a:buAutoNum type="alphaUcPeriod"/>
            </a:pPr>
            <a:r>
              <a:rPr lang="en-US" sz="4000" dirty="0" smtClean="0">
                <a:latin typeface="Calibri" charset="0"/>
                <a:ea typeface="MS PGothic" charset="0"/>
              </a:rPr>
              <a:t>C7</a:t>
            </a:r>
            <a:endParaRPr lang="en-US" sz="4000" dirty="0">
              <a:latin typeface="Calibri" charset="0"/>
              <a:ea typeface="MS PGothic" charset="0"/>
            </a:endParaRPr>
          </a:p>
        </p:txBody>
      </p:sp>
      <p:pic>
        <p:nvPicPr>
          <p:cNvPr id="4" name="TPChart" descr="7DAAD54F85244ED3BBC44C1D984BAAAAChart20150807115407085.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600200"/>
            <a:ext cx="4572000" cy="5143500"/>
          </a:xfrm>
          <a:prstGeom prst="rect">
            <a:avLst/>
          </a:prstGeom>
        </p:spPr>
      </p:pic>
      <p:sp>
        <p:nvSpPr>
          <p:cNvPr id="5" name="CAI1"/>
          <p:cNvSpPr/>
          <p:nvPr>
            <p:custDataLst>
              <p:tags r:id="rId4"/>
            </p:custDataLst>
          </p:nvPr>
        </p:nvSpPr>
        <p:spPr>
          <a:xfrm>
            <a:off x="1295285" y="1778923"/>
            <a:ext cx="782897" cy="515389"/>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383791" y="640080"/>
            <a:ext cx="6390119" cy="419100"/>
          </a:xfrm>
          <a:prstGeom prst="rect">
            <a:avLst/>
          </a:prstGeom>
          <a:blipFill>
            <a:blip r:embed="rId2" cstate="print"/>
            <a:stretch>
              <a:fillRect/>
            </a:stretch>
          </a:blipFill>
        </p:spPr>
        <p:txBody>
          <a:bodyPr wrap="square" lIns="0" tIns="0" rIns="0" bIns="0" rtlCol="0"/>
          <a:lstStyle/>
          <a:p>
            <a:pPr defTabSz="457200"/>
            <a:endParaRPr>
              <a:solidFill>
                <a:prstClr val="black"/>
              </a:solidFill>
              <a:latin typeface="Calibri"/>
            </a:endParaRPr>
          </a:p>
        </p:txBody>
      </p:sp>
      <p:graphicFrame>
        <p:nvGraphicFramePr>
          <p:cNvPr id="3" name="object 3"/>
          <p:cNvGraphicFramePr>
            <a:graphicFrameLocks noGrp="1"/>
          </p:cNvGraphicFramePr>
          <p:nvPr/>
        </p:nvGraphicFramePr>
        <p:xfrm>
          <a:off x="527050" y="2203450"/>
          <a:ext cx="8229600" cy="1854196"/>
        </p:xfrm>
        <a:graphic>
          <a:graphicData uri="http://schemas.openxmlformats.org/drawingml/2006/table">
            <a:tbl>
              <a:tblPr firstRow="1" bandRow="1">
                <a:tableStyleId>{2D5ABB26-0587-4C30-8999-92F81FD0307C}</a:tableStyleId>
              </a:tblPr>
              <a:tblGrid>
                <a:gridCol w="2743200"/>
                <a:gridCol w="2743200"/>
                <a:gridCol w="2743200"/>
              </a:tblGrid>
              <a:tr h="370839">
                <a:tc>
                  <a:txBody>
                    <a:bodyPr/>
                    <a:lstStyle/>
                    <a:p>
                      <a:pPr marL="85090">
                        <a:lnSpc>
                          <a:spcPct val="100000"/>
                        </a:lnSpc>
                        <a:spcBef>
                          <a:spcPts val="190"/>
                        </a:spcBef>
                      </a:pPr>
                      <a:r>
                        <a:rPr sz="1800" b="1" dirty="0">
                          <a:solidFill>
                            <a:srgbClr val="FFFFFF"/>
                          </a:solidFill>
                          <a:latin typeface="Palatino Linotype"/>
                          <a:cs typeface="Palatino Linotype"/>
                        </a:rPr>
                        <a:t>Se</a:t>
                      </a:r>
                      <a:r>
                        <a:rPr sz="1800" b="1" spc="-5" dirty="0">
                          <a:solidFill>
                            <a:srgbClr val="FFFFFF"/>
                          </a:solidFill>
                          <a:latin typeface="Palatino Linotype"/>
                          <a:cs typeface="Palatino Linotype"/>
                        </a:rPr>
                        <a:t>gm</a:t>
                      </a:r>
                      <a:r>
                        <a:rPr sz="1800" b="1" dirty="0">
                          <a:solidFill>
                            <a:srgbClr val="FFFFFF"/>
                          </a:solidFill>
                          <a:latin typeface="Palatino Linotype"/>
                          <a:cs typeface="Palatino Linotype"/>
                        </a:rPr>
                        <a:t>ent</a:t>
                      </a:r>
                      <a:endParaRPr sz="1800">
                        <a:latin typeface="Palatino Linotype"/>
                        <a:cs typeface="Palatino Linotype"/>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marL="84455">
                        <a:lnSpc>
                          <a:spcPct val="100000"/>
                        </a:lnSpc>
                        <a:spcBef>
                          <a:spcPts val="190"/>
                        </a:spcBef>
                      </a:pPr>
                      <a:r>
                        <a:rPr sz="1800" b="1" dirty="0">
                          <a:solidFill>
                            <a:srgbClr val="FFFFFF"/>
                          </a:solidFill>
                          <a:latin typeface="Palatino Linotype"/>
                          <a:cs typeface="Palatino Linotype"/>
                        </a:rPr>
                        <a:t>Main</a:t>
                      </a:r>
                      <a:r>
                        <a:rPr sz="1800" b="1" spc="-5" dirty="0">
                          <a:solidFill>
                            <a:srgbClr val="FFFFFF"/>
                          </a:solidFill>
                          <a:latin typeface="Palatino Linotype"/>
                          <a:cs typeface="Palatino Linotype"/>
                        </a:rPr>
                        <a:t> </a:t>
                      </a:r>
                      <a:r>
                        <a:rPr sz="1800" b="1" dirty="0">
                          <a:solidFill>
                            <a:srgbClr val="FFFFFF"/>
                          </a:solidFill>
                          <a:latin typeface="Palatino Linotype"/>
                          <a:cs typeface="Palatino Linotype"/>
                        </a:rPr>
                        <a:t>M</a:t>
                      </a:r>
                      <a:r>
                        <a:rPr sz="1800" b="1" spc="-5" dirty="0">
                          <a:solidFill>
                            <a:srgbClr val="FFFFFF"/>
                          </a:solidFill>
                          <a:latin typeface="Palatino Linotype"/>
                          <a:cs typeface="Palatino Linotype"/>
                        </a:rPr>
                        <a:t>o</a:t>
                      </a:r>
                      <a:r>
                        <a:rPr sz="1800" b="1" dirty="0">
                          <a:solidFill>
                            <a:srgbClr val="FFFFFF"/>
                          </a:solidFill>
                          <a:latin typeface="Palatino Linotype"/>
                          <a:cs typeface="Palatino Linotype"/>
                        </a:rPr>
                        <a:t>ti</a:t>
                      </a:r>
                      <a:r>
                        <a:rPr sz="1800" b="1" spc="-5" dirty="0">
                          <a:solidFill>
                            <a:srgbClr val="FFFFFF"/>
                          </a:solidFill>
                          <a:latin typeface="Palatino Linotype"/>
                          <a:cs typeface="Palatino Linotype"/>
                        </a:rPr>
                        <a:t>o</a:t>
                      </a:r>
                      <a:r>
                        <a:rPr sz="1800" b="1" dirty="0">
                          <a:solidFill>
                            <a:srgbClr val="FFFFFF"/>
                          </a:solidFill>
                          <a:latin typeface="Palatino Linotype"/>
                          <a:cs typeface="Palatino Linotype"/>
                        </a:rPr>
                        <a:t>n</a:t>
                      </a:r>
                      <a:endParaRPr sz="1800">
                        <a:latin typeface="Palatino Linotype"/>
                        <a:cs typeface="Palatino Linotype"/>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c>
                  <a:txBody>
                    <a:bodyPr/>
                    <a:lstStyle/>
                    <a:p>
                      <a:pPr marL="84455">
                        <a:lnSpc>
                          <a:spcPct val="100000"/>
                        </a:lnSpc>
                        <a:spcBef>
                          <a:spcPts val="190"/>
                        </a:spcBef>
                      </a:pPr>
                      <a:r>
                        <a:rPr sz="1800" b="1" dirty="0">
                          <a:solidFill>
                            <a:srgbClr val="FFFFFF"/>
                          </a:solidFill>
                          <a:latin typeface="Palatino Linotype"/>
                          <a:cs typeface="Palatino Linotype"/>
                        </a:rPr>
                        <a:t>Sidebending</a:t>
                      </a:r>
                      <a:r>
                        <a:rPr sz="1800" b="1" spc="-25" dirty="0">
                          <a:solidFill>
                            <a:srgbClr val="FFFFFF"/>
                          </a:solidFill>
                          <a:latin typeface="Palatino Linotype"/>
                          <a:cs typeface="Palatino Linotype"/>
                        </a:rPr>
                        <a:t> </a:t>
                      </a:r>
                      <a:r>
                        <a:rPr sz="1800" b="1" dirty="0">
                          <a:solidFill>
                            <a:srgbClr val="FFFFFF"/>
                          </a:solidFill>
                          <a:latin typeface="Palatino Linotype"/>
                          <a:cs typeface="Palatino Linotype"/>
                        </a:rPr>
                        <a:t>and</a:t>
                      </a:r>
                      <a:r>
                        <a:rPr sz="1800" b="1" spc="-5" dirty="0">
                          <a:solidFill>
                            <a:srgbClr val="FFFFFF"/>
                          </a:solidFill>
                          <a:latin typeface="Palatino Linotype"/>
                          <a:cs typeface="Palatino Linotype"/>
                        </a:rPr>
                        <a:t> Ro</a:t>
                      </a:r>
                      <a:r>
                        <a:rPr sz="1800" b="1" dirty="0">
                          <a:solidFill>
                            <a:srgbClr val="FFFFFF"/>
                          </a:solidFill>
                          <a:latin typeface="Palatino Linotype"/>
                          <a:cs typeface="Palatino Linotype"/>
                        </a:rPr>
                        <a:t>t’</a:t>
                      </a:r>
                      <a:r>
                        <a:rPr sz="1800" b="1" spc="5" dirty="0">
                          <a:solidFill>
                            <a:srgbClr val="FFFFFF"/>
                          </a:solidFill>
                          <a:latin typeface="Palatino Linotype"/>
                          <a:cs typeface="Palatino Linotype"/>
                        </a:rPr>
                        <a:t> </a:t>
                      </a:r>
                      <a:r>
                        <a:rPr sz="1800" b="1" dirty="0">
                          <a:solidFill>
                            <a:srgbClr val="FFFFFF"/>
                          </a:solidFill>
                          <a:latin typeface="Palatino Linotype"/>
                          <a:cs typeface="Palatino Linotype"/>
                        </a:rPr>
                        <a:t>n</a:t>
                      </a:r>
                      <a:endParaRPr sz="1800">
                        <a:latin typeface="Palatino Linotype"/>
                        <a:cs typeface="Palatino Linotype"/>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0000"/>
                    </a:solidFill>
                  </a:tcPr>
                </a:tc>
              </a:tr>
              <a:tr h="370839">
                <a:tc>
                  <a:txBody>
                    <a:bodyPr/>
                    <a:lstStyle/>
                    <a:p>
                      <a:pPr marL="85090">
                        <a:lnSpc>
                          <a:spcPct val="100000"/>
                        </a:lnSpc>
                        <a:spcBef>
                          <a:spcPts val="75"/>
                        </a:spcBef>
                      </a:pPr>
                      <a:r>
                        <a:rPr sz="1800" dirty="0">
                          <a:latin typeface="Georgia"/>
                          <a:cs typeface="Georgia"/>
                        </a:rPr>
                        <a:t>OA</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marL="84455">
                        <a:lnSpc>
                          <a:spcPct val="100000"/>
                        </a:lnSpc>
                        <a:spcBef>
                          <a:spcPts val="75"/>
                        </a:spcBef>
                      </a:pPr>
                      <a:r>
                        <a:rPr sz="1800" spc="-10" dirty="0">
                          <a:latin typeface="Georgia"/>
                          <a:cs typeface="Georgia"/>
                        </a:rPr>
                        <a:t>F</a:t>
                      </a:r>
                      <a:r>
                        <a:rPr sz="1800" dirty="0">
                          <a:latin typeface="Georgia"/>
                          <a:cs typeface="Georgia"/>
                        </a:rPr>
                        <a:t>le</a:t>
                      </a:r>
                      <a:r>
                        <a:rPr sz="1800" spc="-10" dirty="0">
                          <a:latin typeface="Georgia"/>
                          <a:cs typeface="Georgia"/>
                        </a:rPr>
                        <a:t>x</a:t>
                      </a:r>
                      <a:r>
                        <a:rPr sz="1800" dirty="0">
                          <a:latin typeface="Georgia"/>
                          <a:cs typeface="Georgia"/>
                        </a:rPr>
                        <a:t>ion</a:t>
                      </a:r>
                      <a:r>
                        <a:rPr sz="1800" spc="15" dirty="0">
                          <a:latin typeface="Georgia"/>
                          <a:cs typeface="Georgia"/>
                        </a:rPr>
                        <a:t> </a:t>
                      </a:r>
                      <a:r>
                        <a:rPr sz="1800" dirty="0">
                          <a:latin typeface="Georgia"/>
                          <a:cs typeface="Georgia"/>
                        </a:rPr>
                        <a:t>a</a:t>
                      </a:r>
                      <a:r>
                        <a:rPr sz="1800" spc="-5" dirty="0">
                          <a:latin typeface="Georgia"/>
                          <a:cs typeface="Georgia"/>
                        </a:rPr>
                        <a:t>n</a:t>
                      </a:r>
                      <a:r>
                        <a:rPr sz="1800" dirty="0">
                          <a:latin typeface="Georgia"/>
                          <a:cs typeface="Georgia"/>
                        </a:rPr>
                        <a:t>d</a:t>
                      </a:r>
                      <a:r>
                        <a:rPr sz="1800" spc="25" dirty="0">
                          <a:latin typeface="Georgia"/>
                          <a:cs typeface="Georgia"/>
                        </a:rPr>
                        <a:t> </a:t>
                      </a:r>
                      <a:r>
                        <a:rPr sz="1800" dirty="0">
                          <a:latin typeface="Georgia"/>
                          <a:cs typeface="Georgia"/>
                        </a:rPr>
                        <a:t>E</a:t>
                      </a:r>
                      <a:r>
                        <a:rPr sz="1800" spc="-10" dirty="0">
                          <a:latin typeface="Georgia"/>
                          <a:cs typeface="Georgia"/>
                        </a:rPr>
                        <a:t>x</a:t>
                      </a:r>
                      <a:r>
                        <a:rPr sz="1800" dirty="0">
                          <a:latin typeface="Georgia"/>
                          <a:cs typeface="Georgia"/>
                        </a:rPr>
                        <a:t>t’n</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c>
                  <a:txBody>
                    <a:bodyPr/>
                    <a:lstStyle/>
                    <a:p>
                      <a:pPr marL="84455">
                        <a:lnSpc>
                          <a:spcPct val="100000"/>
                        </a:lnSpc>
                        <a:spcBef>
                          <a:spcPts val="75"/>
                        </a:spcBef>
                      </a:pPr>
                      <a:r>
                        <a:rPr sz="1800" dirty="0">
                          <a:latin typeface="Georgia"/>
                          <a:cs typeface="Georgia"/>
                        </a:rPr>
                        <a:t>O</a:t>
                      </a:r>
                      <a:r>
                        <a:rPr sz="1800" spc="-5" dirty="0">
                          <a:latin typeface="Georgia"/>
                          <a:cs typeface="Georgia"/>
                        </a:rPr>
                        <a:t>pp</a:t>
                      </a:r>
                      <a:r>
                        <a:rPr sz="1800" dirty="0">
                          <a:latin typeface="Georgia"/>
                          <a:cs typeface="Georgia"/>
                        </a:rPr>
                        <a:t>o</a:t>
                      </a:r>
                      <a:r>
                        <a:rPr sz="1800" spc="5" dirty="0">
                          <a:latin typeface="Georgia"/>
                          <a:cs typeface="Georgia"/>
                        </a:rPr>
                        <a:t>s</a:t>
                      </a:r>
                      <a:r>
                        <a:rPr sz="1800" dirty="0">
                          <a:latin typeface="Georgia"/>
                          <a:cs typeface="Georgia"/>
                        </a:rPr>
                        <a:t>ite</a:t>
                      </a:r>
                      <a:r>
                        <a:rPr sz="1800" spc="20" dirty="0">
                          <a:latin typeface="Georgia"/>
                          <a:cs typeface="Georgia"/>
                        </a:rPr>
                        <a:t> </a:t>
                      </a:r>
                      <a:r>
                        <a:rPr sz="1800" spc="5" dirty="0">
                          <a:latin typeface="Georgia"/>
                          <a:cs typeface="Georgia"/>
                        </a:rPr>
                        <a:t>s</a:t>
                      </a:r>
                      <a:r>
                        <a:rPr sz="1800" dirty="0">
                          <a:latin typeface="Georgia"/>
                          <a:cs typeface="Georgia"/>
                        </a:rPr>
                        <a:t>ides</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CCCCC"/>
                    </a:solidFill>
                  </a:tcPr>
                </a:tc>
              </a:tr>
              <a:tr h="370840">
                <a:tc>
                  <a:txBody>
                    <a:bodyPr/>
                    <a:lstStyle/>
                    <a:p>
                      <a:pPr marL="85090">
                        <a:lnSpc>
                          <a:spcPct val="100000"/>
                        </a:lnSpc>
                        <a:spcBef>
                          <a:spcPts val="175"/>
                        </a:spcBef>
                      </a:pPr>
                      <a:r>
                        <a:rPr sz="1800" dirty="0">
                          <a:latin typeface="Georgia"/>
                          <a:cs typeface="Georgia"/>
                        </a:rPr>
                        <a:t>AA</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marL="84455">
                        <a:lnSpc>
                          <a:spcPct val="100000"/>
                        </a:lnSpc>
                        <a:spcBef>
                          <a:spcPts val="175"/>
                        </a:spcBef>
                      </a:pPr>
                      <a:r>
                        <a:rPr sz="1800" spc="-5" dirty="0">
                          <a:latin typeface="Georgia"/>
                          <a:cs typeface="Georgia"/>
                        </a:rPr>
                        <a:t>R</a:t>
                      </a:r>
                      <a:r>
                        <a:rPr sz="1800" dirty="0">
                          <a:latin typeface="Georgia"/>
                          <a:cs typeface="Georgia"/>
                        </a:rPr>
                        <a:t>ot</a:t>
                      </a:r>
                      <a:r>
                        <a:rPr sz="1800" spc="-5" dirty="0">
                          <a:latin typeface="Georgia"/>
                          <a:cs typeface="Georgia"/>
                        </a:rPr>
                        <a:t>a</a:t>
                      </a:r>
                      <a:r>
                        <a:rPr sz="1800" dirty="0">
                          <a:latin typeface="Georgia"/>
                          <a:cs typeface="Georgia"/>
                        </a:rPr>
                        <a:t>tion</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marL="84455">
                        <a:lnSpc>
                          <a:spcPct val="100000"/>
                        </a:lnSpc>
                        <a:spcBef>
                          <a:spcPts val="175"/>
                        </a:spcBef>
                      </a:pPr>
                      <a:r>
                        <a:rPr sz="1800" dirty="0">
                          <a:latin typeface="Georgia"/>
                          <a:cs typeface="Georgia"/>
                        </a:rPr>
                        <a:t>O</a:t>
                      </a:r>
                      <a:r>
                        <a:rPr sz="1800" spc="-5" dirty="0">
                          <a:latin typeface="Georgia"/>
                          <a:cs typeface="Georgia"/>
                        </a:rPr>
                        <a:t>pp</a:t>
                      </a:r>
                      <a:r>
                        <a:rPr sz="1800" dirty="0">
                          <a:latin typeface="Georgia"/>
                          <a:cs typeface="Georgia"/>
                        </a:rPr>
                        <a:t>o</a:t>
                      </a:r>
                      <a:r>
                        <a:rPr sz="1800" spc="5" dirty="0">
                          <a:latin typeface="Georgia"/>
                          <a:cs typeface="Georgia"/>
                        </a:rPr>
                        <a:t>s</a:t>
                      </a:r>
                      <a:r>
                        <a:rPr sz="1800" dirty="0">
                          <a:latin typeface="Georgia"/>
                          <a:cs typeface="Georgia"/>
                        </a:rPr>
                        <a:t>ite</a:t>
                      </a:r>
                      <a:r>
                        <a:rPr sz="1800" spc="20" dirty="0">
                          <a:latin typeface="Georgia"/>
                          <a:cs typeface="Georgia"/>
                        </a:rPr>
                        <a:t> </a:t>
                      </a:r>
                      <a:r>
                        <a:rPr sz="1800" spc="5" dirty="0">
                          <a:latin typeface="Georgia"/>
                          <a:cs typeface="Georgia"/>
                        </a:rPr>
                        <a:t>s</a:t>
                      </a:r>
                      <a:r>
                        <a:rPr sz="1800" dirty="0">
                          <a:latin typeface="Georgia"/>
                          <a:cs typeface="Georgia"/>
                        </a:rPr>
                        <a:t>ides</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r>
              <a:tr h="370839">
                <a:tc>
                  <a:txBody>
                    <a:bodyPr/>
                    <a:lstStyle/>
                    <a:p>
                      <a:pPr marL="85090">
                        <a:lnSpc>
                          <a:spcPct val="100000"/>
                        </a:lnSpc>
                        <a:spcBef>
                          <a:spcPts val="175"/>
                        </a:spcBef>
                      </a:pPr>
                      <a:r>
                        <a:rPr sz="1800" spc="-5" dirty="0">
                          <a:latin typeface="Georgia"/>
                          <a:cs typeface="Georgia"/>
                        </a:rPr>
                        <a:t>C</a:t>
                      </a:r>
                      <a:r>
                        <a:rPr sz="1800" dirty="0">
                          <a:latin typeface="Georgia"/>
                          <a:cs typeface="Georgia"/>
                        </a:rPr>
                        <a:t>2-</a:t>
                      </a:r>
                      <a:r>
                        <a:rPr sz="1800" spc="-5" dirty="0">
                          <a:latin typeface="Georgia"/>
                          <a:cs typeface="Georgia"/>
                        </a:rPr>
                        <a:t>C4</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marL="84455">
                        <a:lnSpc>
                          <a:spcPct val="100000"/>
                        </a:lnSpc>
                        <a:spcBef>
                          <a:spcPts val="175"/>
                        </a:spcBef>
                      </a:pPr>
                      <a:r>
                        <a:rPr sz="1800" spc="-5" dirty="0">
                          <a:latin typeface="Georgia"/>
                          <a:cs typeface="Georgia"/>
                        </a:rPr>
                        <a:t>R</a:t>
                      </a:r>
                      <a:r>
                        <a:rPr sz="1800" dirty="0">
                          <a:latin typeface="Georgia"/>
                          <a:cs typeface="Georgia"/>
                        </a:rPr>
                        <a:t>ot</a:t>
                      </a:r>
                      <a:r>
                        <a:rPr sz="1800" spc="-5" dirty="0">
                          <a:latin typeface="Georgia"/>
                          <a:cs typeface="Georgia"/>
                        </a:rPr>
                        <a:t>a</a:t>
                      </a:r>
                      <a:r>
                        <a:rPr sz="1800" dirty="0">
                          <a:latin typeface="Georgia"/>
                          <a:cs typeface="Georgia"/>
                        </a:rPr>
                        <a:t>tion</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c>
                  <a:txBody>
                    <a:bodyPr/>
                    <a:lstStyle/>
                    <a:p>
                      <a:pPr marL="84455">
                        <a:lnSpc>
                          <a:spcPct val="100000"/>
                        </a:lnSpc>
                        <a:spcBef>
                          <a:spcPts val="175"/>
                        </a:spcBef>
                      </a:pPr>
                      <a:r>
                        <a:rPr sz="1800" dirty="0">
                          <a:latin typeface="Georgia"/>
                          <a:cs typeface="Georgia"/>
                        </a:rPr>
                        <a:t>Sa</a:t>
                      </a:r>
                      <a:r>
                        <a:rPr sz="1800" spc="-5" dirty="0">
                          <a:latin typeface="Georgia"/>
                          <a:cs typeface="Georgia"/>
                        </a:rPr>
                        <a:t>m</a:t>
                      </a:r>
                      <a:r>
                        <a:rPr sz="1800" dirty="0">
                          <a:latin typeface="Georgia"/>
                          <a:cs typeface="Georgia"/>
                        </a:rPr>
                        <a:t>e</a:t>
                      </a:r>
                      <a:r>
                        <a:rPr sz="1800" spc="20" dirty="0">
                          <a:latin typeface="Georgia"/>
                          <a:cs typeface="Georgia"/>
                        </a:rPr>
                        <a:t> </a:t>
                      </a:r>
                      <a:r>
                        <a:rPr sz="1800" spc="5" dirty="0">
                          <a:latin typeface="Georgia"/>
                          <a:cs typeface="Georgia"/>
                        </a:rPr>
                        <a:t>s</a:t>
                      </a:r>
                      <a:r>
                        <a:rPr sz="1800" dirty="0">
                          <a:latin typeface="Georgia"/>
                          <a:cs typeface="Georgia"/>
                        </a:rPr>
                        <a:t>ides</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CCCCCC"/>
                    </a:solidFill>
                  </a:tcPr>
                </a:tc>
              </a:tr>
              <a:tr h="370839">
                <a:tc>
                  <a:txBody>
                    <a:bodyPr/>
                    <a:lstStyle/>
                    <a:p>
                      <a:pPr marL="85090">
                        <a:lnSpc>
                          <a:spcPct val="100000"/>
                        </a:lnSpc>
                        <a:spcBef>
                          <a:spcPts val="175"/>
                        </a:spcBef>
                      </a:pPr>
                      <a:r>
                        <a:rPr sz="1800" spc="-5" dirty="0">
                          <a:latin typeface="Georgia"/>
                          <a:cs typeface="Georgia"/>
                        </a:rPr>
                        <a:t>C</a:t>
                      </a:r>
                      <a:r>
                        <a:rPr sz="1800" dirty="0">
                          <a:latin typeface="Georgia"/>
                          <a:cs typeface="Georgia"/>
                        </a:rPr>
                        <a:t>5-</a:t>
                      </a:r>
                      <a:r>
                        <a:rPr sz="1800" spc="-5" dirty="0">
                          <a:latin typeface="Georgia"/>
                          <a:cs typeface="Georgia"/>
                        </a:rPr>
                        <a:t>C7</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marL="84455">
                        <a:lnSpc>
                          <a:spcPct val="100000"/>
                        </a:lnSpc>
                        <a:spcBef>
                          <a:spcPts val="175"/>
                        </a:spcBef>
                      </a:pPr>
                      <a:r>
                        <a:rPr sz="1800" dirty="0">
                          <a:latin typeface="Georgia"/>
                          <a:cs typeface="Georgia"/>
                        </a:rPr>
                        <a:t>Sidebe</a:t>
                      </a:r>
                      <a:r>
                        <a:rPr sz="1800" spc="-5" dirty="0">
                          <a:latin typeface="Georgia"/>
                          <a:cs typeface="Georgia"/>
                        </a:rPr>
                        <a:t>n</a:t>
                      </a:r>
                      <a:r>
                        <a:rPr sz="1800" dirty="0">
                          <a:latin typeface="Georgia"/>
                          <a:cs typeface="Georgia"/>
                        </a:rPr>
                        <a:t>di</a:t>
                      </a:r>
                      <a:r>
                        <a:rPr sz="1800" spc="-5" dirty="0">
                          <a:latin typeface="Georgia"/>
                          <a:cs typeface="Georgia"/>
                        </a:rPr>
                        <a:t>n</a:t>
                      </a:r>
                      <a:r>
                        <a:rPr sz="1800" dirty="0">
                          <a:latin typeface="Georgia"/>
                          <a:cs typeface="Georgia"/>
                        </a:rPr>
                        <a:t>g</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c>
                  <a:txBody>
                    <a:bodyPr/>
                    <a:lstStyle/>
                    <a:p>
                      <a:pPr marL="84455">
                        <a:lnSpc>
                          <a:spcPct val="100000"/>
                        </a:lnSpc>
                        <a:spcBef>
                          <a:spcPts val="175"/>
                        </a:spcBef>
                      </a:pPr>
                      <a:r>
                        <a:rPr sz="1800" dirty="0">
                          <a:latin typeface="Georgia"/>
                          <a:cs typeface="Georgia"/>
                        </a:rPr>
                        <a:t>Sa</a:t>
                      </a:r>
                      <a:r>
                        <a:rPr sz="1800" spc="-5" dirty="0">
                          <a:latin typeface="Georgia"/>
                          <a:cs typeface="Georgia"/>
                        </a:rPr>
                        <a:t>m</a:t>
                      </a:r>
                      <a:r>
                        <a:rPr sz="1800" dirty="0">
                          <a:latin typeface="Georgia"/>
                          <a:cs typeface="Georgia"/>
                        </a:rPr>
                        <a:t>e</a:t>
                      </a:r>
                      <a:r>
                        <a:rPr sz="1800" spc="20" dirty="0">
                          <a:latin typeface="Georgia"/>
                          <a:cs typeface="Georgia"/>
                        </a:rPr>
                        <a:t> </a:t>
                      </a:r>
                      <a:r>
                        <a:rPr sz="1800" spc="5" dirty="0">
                          <a:latin typeface="Georgia"/>
                          <a:cs typeface="Georgia"/>
                        </a:rPr>
                        <a:t>s</a:t>
                      </a:r>
                      <a:r>
                        <a:rPr sz="1800" dirty="0">
                          <a:latin typeface="Georgia"/>
                          <a:cs typeface="Georgia"/>
                        </a:rPr>
                        <a:t>ides</a:t>
                      </a:r>
                      <a:endParaRPr sz="1800">
                        <a:latin typeface="Georgia"/>
                        <a:cs typeface="Georgia"/>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8E8E8"/>
                    </a:solid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550863" y="-146050"/>
            <a:ext cx="8593137" cy="2376488"/>
          </a:xfrm>
        </p:spPr>
        <p:txBody>
          <a:bodyPr>
            <a:normAutofit fontScale="90000"/>
          </a:bodyPr>
          <a:lstStyle/>
          <a:p>
            <a:r>
              <a:rPr lang="en-US" sz="3200" dirty="0">
                <a:solidFill>
                  <a:srgbClr val="0070C0"/>
                </a:solidFill>
                <a:latin typeface="Calibri"/>
                <a:cs typeface="Calibri"/>
              </a:rPr>
              <a:t>Y</a:t>
            </a:r>
            <a:r>
              <a:rPr lang="en-US" sz="3200" dirty="0" smtClean="0">
                <a:solidFill>
                  <a:srgbClr val="0070C0"/>
                </a:solidFill>
                <a:latin typeface="Calibri"/>
                <a:cs typeface="Calibri"/>
              </a:rPr>
              <a:t>our </a:t>
            </a:r>
            <a:r>
              <a:rPr lang="en-US" sz="3200" dirty="0">
                <a:solidFill>
                  <a:srgbClr val="0070C0"/>
                </a:solidFill>
                <a:latin typeface="Calibri"/>
                <a:cs typeface="Calibri"/>
              </a:rPr>
              <a:t>patient has been thrown from his motorcycle and landed upside down on his shoulder/neck region. He has come to you for some relief and is </a:t>
            </a:r>
            <a:r>
              <a:rPr lang="en-US" sz="3200" dirty="0" smtClean="0">
                <a:solidFill>
                  <a:srgbClr val="0070C0"/>
                </a:solidFill>
                <a:latin typeface="Calibri"/>
                <a:cs typeface="Calibri"/>
              </a:rPr>
              <a:t>seeking manipulation</a:t>
            </a:r>
            <a:r>
              <a:rPr lang="en-US" sz="3200" dirty="0">
                <a:solidFill>
                  <a:srgbClr val="0070C0"/>
                </a:solidFill>
                <a:latin typeface="Calibri"/>
                <a:cs typeface="Calibri"/>
              </a:rPr>
              <a:t>. How should you </a:t>
            </a:r>
            <a:r>
              <a:rPr lang="en-US" sz="3200" dirty="0" smtClean="0">
                <a:solidFill>
                  <a:srgbClr val="0070C0"/>
                </a:solidFill>
                <a:latin typeface="Calibri"/>
                <a:cs typeface="Calibri"/>
              </a:rPr>
              <a:t>respond?</a:t>
            </a:r>
            <a:endParaRPr lang="en-US" sz="3200" dirty="0">
              <a:solidFill>
                <a:srgbClr val="0070C0"/>
              </a:solidFill>
              <a:latin typeface="Calibri"/>
              <a:ea typeface="MS PGothic" charset="0"/>
              <a:cs typeface="Calibri"/>
            </a:endParaRPr>
          </a:p>
        </p:txBody>
      </p:sp>
      <p:sp>
        <p:nvSpPr>
          <p:cNvPr id="2051" name="TPAnswers"/>
          <p:cNvSpPr>
            <a:spLocks noGrp="1"/>
          </p:cNvSpPr>
          <p:nvPr>
            <p:ph idx="4294967295"/>
            <p:custDataLst>
              <p:tags r:id="rId2"/>
            </p:custDataLst>
          </p:nvPr>
        </p:nvSpPr>
        <p:spPr>
          <a:xfrm>
            <a:off x="0" y="2230438"/>
            <a:ext cx="8927869" cy="3081337"/>
          </a:xfrm>
        </p:spPr>
        <p:txBody>
          <a:bodyPr>
            <a:noAutofit/>
          </a:bodyPr>
          <a:lstStyle/>
          <a:p>
            <a:pPr marL="514350" indent="-514350" eaLnBrk="1" hangingPunct="1">
              <a:buFont typeface="Arial" charset="0"/>
              <a:buAutoNum type="alphaUcPeriod"/>
            </a:pPr>
            <a:r>
              <a:rPr lang="en-US" sz="3200" dirty="0" smtClean="0">
                <a:latin typeface="Calibri" charset="0"/>
                <a:ea typeface="MS PGothic" charset="0"/>
              </a:rPr>
              <a:t>Provide </a:t>
            </a:r>
            <a:r>
              <a:rPr lang="en-US" sz="3200" dirty="0" err="1" smtClean="0">
                <a:latin typeface="Calibri" charset="0"/>
                <a:ea typeface="MS PGothic" charset="0"/>
              </a:rPr>
              <a:t>counterstrain</a:t>
            </a:r>
            <a:r>
              <a:rPr lang="en-US" sz="3200" dirty="0" smtClean="0">
                <a:latin typeface="Calibri" charset="0"/>
                <a:ea typeface="MS PGothic" charset="0"/>
              </a:rPr>
              <a:t> to help relax the muscles in the region  </a:t>
            </a:r>
          </a:p>
          <a:p>
            <a:pPr marL="514350" indent="-514350" eaLnBrk="1" hangingPunct="1">
              <a:buFont typeface="Arial" charset="0"/>
              <a:buAutoNum type="alphaUcPeriod"/>
            </a:pPr>
            <a:r>
              <a:rPr lang="en-US" sz="3200" dirty="0" smtClean="0">
                <a:latin typeface="Calibri" charset="0"/>
                <a:ea typeface="MS PGothic" charset="0"/>
              </a:rPr>
              <a:t>Provide HVLA to pop the vertebrae back into place </a:t>
            </a:r>
          </a:p>
          <a:p>
            <a:pPr marL="514350" indent="-514350" eaLnBrk="1" hangingPunct="1">
              <a:buFont typeface="Arial" charset="0"/>
              <a:buAutoNum type="alphaUcPeriod"/>
            </a:pPr>
            <a:r>
              <a:rPr lang="en-US" sz="3200" dirty="0" smtClean="0">
                <a:latin typeface="Calibri" charset="0"/>
                <a:ea typeface="MS PGothic" charset="0"/>
              </a:rPr>
              <a:t>Order X-Rays or a CT before proceeding</a:t>
            </a:r>
          </a:p>
          <a:p>
            <a:pPr marL="514350" indent="-514350" eaLnBrk="1" hangingPunct="1">
              <a:buFont typeface="Arial" charset="0"/>
              <a:buAutoNum type="alphaUcPeriod"/>
            </a:pPr>
            <a:r>
              <a:rPr lang="en-US" sz="3200" dirty="0" smtClean="0">
                <a:latin typeface="Calibri" charset="0"/>
                <a:ea typeface="MS PGothic" charset="0"/>
              </a:rPr>
              <a:t>Refuse to treat because you don</a:t>
            </a:r>
            <a:r>
              <a:rPr lang="fr-FR" sz="3200" dirty="0" smtClean="0">
                <a:latin typeface="Calibri" charset="0"/>
                <a:ea typeface="MS PGothic" charset="0"/>
              </a:rPr>
              <a:t>’</a:t>
            </a:r>
            <a:r>
              <a:rPr lang="en-US" sz="3200" dirty="0" smtClean="0">
                <a:latin typeface="Calibri" charset="0"/>
                <a:ea typeface="MS PGothic" charset="0"/>
              </a:rPr>
              <a:t>t believe he should be riding a motorcycle</a:t>
            </a:r>
            <a:endParaRPr lang="en-US" sz="3200" dirty="0">
              <a:latin typeface="Calibri" charset="0"/>
              <a:ea typeface="MS PGothic" charset="0"/>
            </a:endParaRPr>
          </a:p>
        </p:txBody>
      </p:sp>
      <p:pic>
        <p:nvPicPr>
          <p:cNvPr id="4" name="TPChart" descr="4CD333F19CC1415CB264B4D575DFB3D4Chart20150807115407588.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939869"/>
            <a:ext cx="4572000" cy="5143500"/>
          </a:xfrm>
          <a:prstGeom prst="rect">
            <a:avLst/>
          </a:prstGeom>
        </p:spPr>
      </p:pic>
      <p:sp>
        <p:nvSpPr>
          <p:cNvPr id="5" name="CAI1"/>
          <p:cNvSpPr/>
          <p:nvPr>
            <p:custDataLst>
              <p:tags r:id="rId4"/>
            </p:custDataLst>
          </p:nvPr>
        </p:nvSpPr>
        <p:spPr>
          <a:xfrm>
            <a:off x="550863" y="4458278"/>
            <a:ext cx="6780962" cy="712238"/>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PQuestion"/>
          <p:cNvSpPr>
            <a:spLocks noGrp="1"/>
          </p:cNvSpPr>
          <p:nvPr>
            <p:ph type="title" idx="4294967295"/>
          </p:nvPr>
        </p:nvSpPr>
        <p:spPr>
          <a:xfrm>
            <a:off x="0" y="79375"/>
            <a:ext cx="8712200" cy="1649672"/>
          </a:xfrm>
        </p:spPr>
        <p:txBody>
          <a:bodyPr>
            <a:normAutofit fontScale="90000"/>
          </a:bodyPr>
          <a:lstStyle/>
          <a:p>
            <a:r>
              <a:rPr lang="en-US" sz="3200" dirty="0">
                <a:solidFill>
                  <a:srgbClr val="0070C0"/>
                </a:solidFill>
                <a:latin typeface="Calibri"/>
                <a:cs typeface="Calibri"/>
              </a:rPr>
              <a:t>W</a:t>
            </a:r>
            <a:r>
              <a:rPr lang="en-US" sz="3200" dirty="0" smtClean="0">
                <a:solidFill>
                  <a:srgbClr val="0070C0"/>
                </a:solidFill>
                <a:latin typeface="Calibri"/>
                <a:cs typeface="Calibri"/>
              </a:rPr>
              <a:t>hen </a:t>
            </a:r>
            <a:r>
              <a:rPr lang="en-US" sz="3200" dirty="0">
                <a:solidFill>
                  <a:srgbClr val="0070C0"/>
                </a:solidFill>
                <a:latin typeface="Calibri"/>
                <a:cs typeface="Calibri"/>
              </a:rPr>
              <a:t>determining the range of motion and segmental dysfunction of the AA…which of the following steps do you not want to take?</a:t>
            </a:r>
            <a:endParaRPr lang="en-US" sz="3200" dirty="0">
              <a:solidFill>
                <a:srgbClr val="0070C0"/>
              </a:solidFill>
              <a:latin typeface="Calibri"/>
              <a:ea typeface="MS PGothic" charset="0"/>
              <a:cs typeface="Calibri"/>
            </a:endParaRPr>
          </a:p>
        </p:txBody>
      </p:sp>
      <p:sp>
        <p:nvSpPr>
          <p:cNvPr id="2051" name="TPAnswers"/>
          <p:cNvSpPr>
            <a:spLocks noGrp="1"/>
          </p:cNvSpPr>
          <p:nvPr>
            <p:ph idx="4294967295"/>
            <p:custDataLst>
              <p:tags r:id="rId2"/>
            </p:custDataLst>
          </p:nvPr>
        </p:nvSpPr>
        <p:spPr>
          <a:xfrm>
            <a:off x="0" y="1909763"/>
            <a:ext cx="4597400" cy="4525962"/>
          </a:xfrm>
        </p:spPr>
        <p:txBody>
          <a:bodyPr>
            <a:normAutofit/>
          </a:bodyPr>
          <a:lstStyle/>
          <a:p>
            <a:pPr marL="514350" indent="-514350">
              <a:buFont typeface="Arial" charset="0"/>
              <a:buAutoNum type="alphaUcPeriod"/>
            </a:pPr>
            <a:r>
              <a:rPr lang="en-US" dirty="0">
                <a:latin typeface="Calibri"/>
                <a:cs typeface="Calibri"/>
              </a:rPr>
              <a:t>have your patient supine with the physician at the head of the </a:t>
            </a:r>
            <a:r>
              <a:rPr lang="en-US" dirty="0" smtClean="0">
                <a:latin typeface="Calibri"/>
                <a:cs typeface="Calibri"/>
              </a:rPr>
              <a:t>table</a:t>
            </a:r>
          </a:p>
          <a:p>
            <a:pPr marL="514350" indent="-514350">
              <a:buFont typeface="Arial" charset="0"/>
              <a:buAutoNum type="alphaUcPeriod"/>
            </a:pPr>
            <a:r>
              <a:rPr lang="en-US" dirty="0" smtClean="0">
                <a:latin typeface="Calibri" charset="0"/>
                <a:ea typeface="MS PGothic" charset="0"/>
              </a:rPr>
              <a:t>Have your fingers contacting the lateral masses of the Axis</a:t>
            </a:r>
          </a:p>
          <a:p>
            <a:pPr marL="514350" indent="-514350" eaLnBrk="1" hangingPunct="1">
              <a:buFont typeface="Arial" charset="0"/>
              <a:buAutoNum type="alphaUcPeriod"/>
            </a:pPr>
            <a:r>
              <a:rPr lang="en-US" dirty="0" smtClean="0">
                <a:latin typeface="Calibri" charset="0"/>
                <a:ea typeface="MS PGothic" charset="0"/>
              </a:rPr>
              <a:t>Flex the cervical spine to 45° in order to lock out C2-7</a:t>
            </a:r>
          </a:p>
          <a:p>
            <a:pPr marL="514350" indent="-514350" eaLnBrk="1" hangingPunct="1">
              <a:buFont typeface="Arial" charset="0"/>
              <a:buAutoNum type="alphaUcPeriod"/>
            </a:pPr>
            <a:r>
              <a:rPr lang="en-US" dirty="0" smtClean="0">
                <a:latin typeface="Calibri" charset="0"/>
                <a:ea typeface="MS PGothic" charset="0"/>
              </a:rPr>
              <a:t>Rotate the head in either direction to access freedom of motion </a:t>
            </a:r>
          </a:p>
        </p:txBody>
      </p:sp>
      <p:pic>
        <p:nvPicPr>
          <p:cNvPr id="4" name="TPChart" descr="AB6B7E9D2ECB4F25AFF93B454AE608FCChart20150807115407527.png" hidden="1"/>
          <p:cNvPicPr>
            <a:picLocks/>
          </p:cNvPicPr>
          <p:nvPr>
            <p:custDataLst>
              <p:tags r:id="rId3"/>
            </p:custDataLst>
          </p:nvPr>
        </p:nvPicPr>
        <p:blipFill>
          <a:blip r:embed="rId6" cstate="print">
            <a:extLst>
              <a:ext uri="{28A0092B-C50C-407E-A947-70E740481C1C}">
                <a14:useLocalDpi xmlns:a14="http://schemas.microsoft.com/office/drawing/2010/main" val="0"/>
              </a:ext>
            </a:extLst>
          </a:blip>
          <a:stretch>
            <a:fillRect/>
          </a:stretch>
        </p:blipFill>
        <p:spPr>
          <a:xfrm>
            <a:off x="4508500" y="1600200"/>
            <a:ext cx="4572000" cy="5143500"/>
          </a:xfrm>
          <a:prstGeom prst="rect">
            <a:avLst/>
          </a:prstGeom>
        </p:spPr>
      </p:pic>
      <p:sp>
        <p:nvSpPr>
          <p:cNvPr id="5" name="CAI1"/>
          <p:cNvSpPr/>
          <p:nvPr>
            <p:custDataLst>
              <p:tags r:id="rId4"/>
            </p:custDataLst>
          </p:nvPr>
        </p:nvSpPr>
        <p:spPr>
          <a:xfrm>
            <a:off x="478854" y="2604445"/>
            <a:ext cx="3926891" cy="670770"/>
          </a:xfrm>
          <a:prstGeom prst="roundRect">
            <a:avLst/>
          </a:prstGeom>
          <a:noFill/>
          <a:ln w="25400" cap="flat" cmpd="sng" algn="ctr">
            <a:solidFill>
              <a:schemeClr val="folHlink"/>
            </a:solidFill>
            <a:prstDash val="solid"/>
          </a:ln>
          <a:effectLst>
            <a:outerShdw blurRad="88900" dir="4200000" sx="105000" sy="105000" algn="t" rotWithShape="0">
              <a:srgbClr val="000000">
                <a:alpha val="40000"/>
              </a:srgbClr>
            </a:outerShdw>
          </a:effectLst>
          <a:extLst>
            <a:ext uri="{909E8E84-426E-40dd-AFC4-6F175D3DCCD1}">
              <a14:hiddenFill xmlns:a14="http://schemas.microsoft.com/office/drawing/2010/main" xmlns="">
                <a:blipFill rotWithShape="1">
                  <a:blip r:embed="rId7">
                    <a:duotone>
                      <a:schemeClr val="accent1">
                        <a:shade val="40000"/>
                        <a:satMod val="130000"/>
                      </a:schemeClr>
                      <a:schemeClr val="accent1">
                        <a:satMod val="275000"/>
                      </a:schemeClr>
                    </a:duotone>
                  </a:blip>
                  <a:stretch/>
                </a:blipFill>
              </a14:hiddenFill>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15375" y="415636"/>
            <a:ext cx="7195881" cy="830997"/>
          </a:xfrm>
          <a:prstGeom prst="rect">
            <a:avLst/>
          </a:prstGeom>
          <a:noFill/>
        </p:spPr>
        <p:txBody>
          <a:bodyPr wrap="none" rtlCol="0">
            <a:spAutoFit/>
          </a:bodyPr>
          <a:lstStyle/>
          <a:p>
            <a:r>
              <a:rPr lang="en-US" sz="4800" smtClean="0">
                <a:solidFill>
                  <a:srgbClr val="7030A0"/>
                </a:solidFill>
              </a:rPr>
              <a:t>Posterior TENDERPOINTS</a:t>
            </a:r>
            <a:r>
              <a:rPr lang="en-US" sz="4800" dirty="0" smtClean="0">
                <a:solidFill>
                  <a:srgbClr val="7030A0"/>
                </a:solidFill>
              </a:rPr>
              <a:t>!</a:t>
            </a:r>
            <a:endParaRPr lang="en-US" sz="4800" dirty="0">
              <a:solidFill>
                <a:srgbClr val="7030A0"/>
              </a:solidFill>
            </a:endParaRPr>
          </a:p>
        </p:txBody>
      </p:sp>
      <p:sp>
        <p:nvSpPr>
          <p:cNvPr id="4" name="TextBox 3"/>
          <p:cNvSpPr txBox="1"/>
          <p:nvPr/>
        </p:nvSpPr>
        <p:spPr>
          <a:xfrm>
            <a:off x="399011" y="1379913"/>
            <a:ext cx="8628611" cy="2094807"/>
          </a:xfrm>
          <a:prstGeom prst="rect">
            <a:avLst/>
          </a:prstGeom>
          <a:noFill/>
        </p:spPr>
        <p:txBody>
          <a:bodyPr wrap="square" rtlCol="0">
            <a:spAutoFit/>
          </a:bodyPr>
          <a:lstStyle/>
          <a:p>
            <a:r>
              <a:rPr lang="en-US" dirty="0"/>
              <a:t>Location: </a:t>
            </a:r>
            <a:endParaRPr lang="en-US" dirty="0" smtClean="0"/>
          </a:p>
          <a:p>
            <a:pPr marL="342900" indent="-342900">
              <a:buAutoNum type="arabicPeriod"/>
            </a:pPr>
            <a:r>
              <a:rPr lang="en-US" dirty="0" smtClean="0"/>
              <a:t>Tender </a:t>
            </a:r>
            <a:r>
              <a:rPr lang="en-US" dirty="0"/>
              <a:t>points are found bilaterally along the spinous processes, half a centimeter or less from the midline. </a:t>
            </a:r>
            <a:endParaRPr lang="en-US" dirty="0" smtClean="0"/>
          </a:p>
          <a:p>
            <a:pPr marL="342900" indent="-342900">
              <a:buAutoNum type="arabicPeriod"/>
            </a:pPr>
            <a:r>
              <a:rPr lang="en-US" dirty="0" smtClean="0"/>
              <a:t>Tender </a:t>
            </a:r>
            <a:r>
              <a:rPr lang="en-US" dirty="0"/>
              <a:t>points may also be bilateral, located </a:t>
            </a:r>
            <a:r>
              <a:rPr lang="en-US" dirty="0" err="1"/>
              <a:t>posterolaterally</a:t>
            </a:r>
            <a:r>
              <a:rPr lang="en-US" dirty="0"/>
              <a:t> along the articular pillars (see below, ‘’right row lateral column’’). </a:t>
            </a:r>
            <a:endParaRPr lang="en-US" dirty="0" smtClean="0"/>
          </a:p>
          <a:p>
            <a:pPr marL="342900" indent="-342900">
              <a:buAutoNum type="arabicPeriod"/>
            </a:pPr>
            <a:r>
              <a:rPr lang="en-US" dirty="0" smtClean="0"/>
              <a:t>PC3 </a:t>
            </a:r>
            <a:r>
              <a:rPr lang="en-US" dirty="0"/>
              <a:t>is located on the inferior aspect of C2 spinous process bilaterally. </a:t>
            </a:r>
            <a:endParaRPr lang="en-US" dirty="0" smtClean="0"/>
          </a:p>
          <a:p>
            <a:pPr marL="342900" indent="-342900">
              <a:buAutoNum type="arabicPeriod"/>
            </a:pPr>
            <a:r>
              <a:rPr lang="en-US" dirty="0" smtClean="0"/>
              <a:t>PC4 </a:t>
            </a:r>
            <a:r>
              <a:rPr lang="en-US" dirty="0"/>
              <a:t>is located on C3 spinous process bilaterally.</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1565" y="3474719"/>
            <a:ext cx="3418558" cy="3138747"/>
          </a:xfrm>
          <a:prstGeom prst="rect">
            <a:avLst/>
          </a:prstGeom>
        </p:spPr>
      </p:pic>
    </p:spTree>
    <p:extLst>
      <p:ext uri="{BB962C8B-B14F-4D97-AF65-F5344CB8AC3E}">
        <p14:creationId xmlns:p14="http://schemas.microsoft.com/office/powerpoint/2010/main" val="126030469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45919" y="482138"/>
            <a:ext cx="5494838" cy="707886"/>
          </a:xfrm>
          <a:prstGeom prst="rect">
            <a:avLst/>
          </a:prstGeom>
          <a:noFill/>
        </p:spPr>
        <p:txBody>
          <a:bodyPr wrap="none" rtlCol="0">
            <a:spAutoFit/>
          </a:bodyPr>
          <a:lstStyle/>
          <a:p>
            <a:r>
              <a:rPr lang="en-US" sz="4000" dirty="0" smtClean="0">
                <a:solidFill>
                  <a:srgbClr val="7030A0"/>
                </a:solidFill>
              </a:rPr>
              <a:t>Posterior </a:t>
            </a:r>
            <a:r>
              <a:rPr lang="en-US" sz="4000" dirty="0" err="1" smtClean="0">
                <a:solidFill>
                  <a:srgbClr val="7030A0"/>
                </a:solidFill>
              </a:rPr>
              <a:t>Tenderpoint</a:t>
            </a:r>
            <a:r>
              <a:rPr lang="en-US" sz="4000" dirty="0" smtClean="0">
                <a:solidFill>
                  <a:srgbClr val="7030A0"/>
                </a:solidFill>
              </a:rPr>
              <a:t> </a:t>
            </a:r>
            <a:r>
              <a:rPr lang="en-US" sz="4000" dirty="0" err="1" smtClean="0">
                <a:solidFill>
                  <a:srgbClr val="7030A0"/>
                </a:solidFill>
              </a:rPr>
              <a:t>Tx</a:t>
            </a:r>
            <a:r>
              <a:rPr lang="en-US" sz="4000" dirty="0" smtClean="0">
                <a:solidFill>
                  <a:srgbClr val="7030A0"/>
                </a:solidFill>
              </a:rPr>
              <a:t>:</a:t>
            </a:r>
            <a:endParaRPr lang="en-US" sz="4000" dirty="0">
              <a:solidFill>
                <a:srgbClr val="7030A0"/>
              </a:solidFill>
            </a:endParaRPr>
          </a:p>
        </p:txBody>
      </p:sp>
      <p:sp>
        <p:nvSpPr>
          <p:cNvPr id="5" name="TextBox 4"/>
          <p:cNvSpPr txBox="1"/>
          <p:nvPr/>
        </p:nvSpPr>
        <p:spPr>
          <a:xfrm>
            <a:off x="586108" y="1596044"/>
            <a:ext cx="7614459" cy="2677656"/>
          </a:xfrm>
          <a:prstGeom prst="rect">
            <a:avLst/>
          </a:prstGeom>
          <a:noFill/>
        </p:spPr>
        <p:txBody>
          <a:bodyPr wrap="square" rtlCol="0">
            <a:spAutoFit/>
          </a:bodyPr>
          <a:lstStyle/>
          <a:p>
            <a:pPr marL="514350" indent="-514350">
              <a:buAutoNum type="arabicPeriod"/>
            </a:pPr>
            <a:r>
              <a:rPr lang="en-US" sz="2800" dirty="0" smtClean="0">
                <a:solidFill>
                  <a:srgbClr val="0070C0"/>
                </a:solidFill>
              </a:rPr>
              <a:t>Most</a:t>
            </a:r>
            <a:r>
              <a:rPr lang="en-US" sz="2800" dirty="0" smtClean="0"/>
              <a:t> </a:t>
            </a:r>
            <a:r>
              <a:rPr lang="en-US" sz="2800" dirty="0"/>
              <a:t>are treated with Extension, </a:t>
            </a:r>
            <a:r>
              <a:rPr lang="en-US" sz="2800" dirty="0" err="1"/>
              <a:t>Sidebending</a:t>
            </a:r>
            <a:r>
              <a:rPr lang="en-US" sz="2800" dirty="0"/>
              <a:t> Away, and Rotation Away from the tender point. (E SARA). </a:t>
            </a:r>
            <a:endParaRPr lang="en-US" sz="2800" dirty="0" smtClean="0"/>
          </a:p>
          <a:p>
            <a:endParaRPr lang="en-US" sz="2800" dirty="0" smtClean="0"/>
          </a:p>
          <a:p>
            <a:r>
              <a:rPr lang="en-US" sz="2800" dirty="0" smtClean="0"/>
              <a:t>2</a:t>
            </a:r>
            <a:r>
              <a:rPr lang="en-US" sz="2800" dirty="0"/>
              <a:t>. </a:t>
            </a:r>
            <a:r>
              <a:rPr lang="en-US" sz="2800" dirty="0">
                <a:solidFill>
                  <a:srgbClr val="FF0000"/>
                </a:solidFill>
              </a:rPr>
              <a:t>PC3</a:t>
            </a:r>
            <a:r>
              <a:rPr lang="en-US" sz="2800" dirty="0"/>
              <a:t> is the only exception requiring Flexion to treat hypertonic scalene muscles. (F SARA).</a:t>
            </a:r>
          </a:p>
        </p:txBody>
      </p:sp>
    </p:spTree>
    <p:extLst>
      <p:ext uri="{BB962C8B-B14F-4D97-AF65-F5344CB8AC3E}">
        <p14:creationId xmlns:p14="http://schemas.microsoft.com/office/powerpoint/2010/main" val="18592829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61309" y="415636"/>
            <a:ext cx="4803431" cy="707886"/>
          </a:xfrm>
          <a:prstGeom prst="rect">
            <a:avLst/>
          </a:prstGeom>
          <a:noFill/>
        </p:spPr>
        <p:txBody>
          <a:bodyPr wrap="none" rtlCol="0">
            <a:spAutoFit/>
          </a:bodyPr>
          <a:lstStyle/>
          <a:p>
            <a:r>
              <a:rPr lang="en-US" sz="4000" dirty="0" smtClean="0">
                <a:solidFill>
                  <a:srgbClr val="7030A0"/>
                </a:solidFill>
              </a:rPr>
              <a:t>Anterior </a:t>
            </a:r>
            <a:r>
              <a:rPr lang="en-US" sz="4000" dirty="0" err="1" smtClean="0">
                <a:solidFill>
                  <a:srgbClr val="7030A0"/>
                </a:solidFill>
              </a:rPr>
              <a:t>Tenderpoints</a:t>
            </a:r>
            <a:endParaRPr lang="en-US" sz="4000" dirty="0">
              <a:solidFill>
                <a:srgbClr val="7030A0"/>
              </a:solidFill>
            </a:endParaRPr>
          </a:p>
        </p:txBody>
      </p:sp>
      <p:sp>
        <p:nvSpPr>
          <p:cNvPr id="3" name="TextBox 2"/>
          <p:cNvSpPr txBox="1"/>
          <p:nvPr/>
        </p:nvSpPr>
        <p:spPr>
          <a:xfrm>
            <a:off x="631767" y="1695796"/>
            <a:ext cx="7863840" cy="923330"/>
          </a:xfrm>
          <a:prstGeom prst="rect">
            <a:avLst/>
          </a:prstGeom>
          <a:noFill/>
        </p:spPr>
        <p:txBody>
          <a:bodyPr wrap="square" rtlCol="0">
            <a:spAutoFit/>
          </a:bodyPr>
          <a:lstStyle/>
          <a:p>
            <a:r>
              <a:rPr lang="en-US" dirty="0"/>
              <a:t>Locations</a:t>
            </a:r>
            <a:r>
              <a:rPr lang="en-US"/>
              <a:t>: </a:t>
            </a:r>
            <a:endParaRPr lang="en-US" smtClean="0"/>
          </a:p>
          <a:p>
            <a:r>
              <a:rPr lang="en-US" dirty="0" smtClean="0"/>
              <a:t>1</a:t>
            </a:r>
            <a:r>
              <a:rPr lang="en-US" dirty="0"/>
              <a:t>. Tender points are found bilaterally along the anterior surface of the articular pillar on their corresponding vertebra.</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3924" y="2901604"/>
            <a:ext cx="3378200" cy="3149600"/>
          </a:xfrm>
          <a:prstGeom prst="rect">
            <a:avLst/>
          </a:prstGeom>
        </p:spPr>
      </p:pic>
    </p:spTree>
    <p:extLst>
      <p:ext uri="{BB962C8B-B14F-4D97-AF65-F5344CB8AC3E}">
        <p14:creationId xmlns:p14="http://schemas.microsoft.com/office/powerpoint/2010/main" val="17598497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31025" y="515390"/>
            <a:ext cx="7593617" cy="984885"/>
          </a:xfrm>
          <a:prstGeom prst="rect">
            <a:avLst/>
          </a:prstGeom>
          <a:noFill/>
        </p:spPr>
        <p:txBody>
          <a:bodyPr wrap="none" rtlCol="0">
            <a:spAutoFit/>
          </a:bodyPr>
          <a:lstStyle/>
          <a:p>
            <a:r>
              <a:rPr lang="en-US" sz="4000" dirty="0" smtClean="0">
                <a:solidFill>
                  <a:srgbClr val="7030A0"/>
                </a:solidFill>
              </a:rPr>
              <a:t>Treatment of Anterior </a:t>
            </a:r>
            <a:r>
              <a:rPr lang="en-US" sz="4000" dirty="0" err="1" smtClean="0">
                <a:solidFill>
                  <a:srgbClr val="7030A0"/>
                </a:solidFill>
              </a:rPr>
              <a:t>Tenderpoints</a:t>
            </a:r>
            <a:endParaRPr lang="en-US" sz="4000" dirty="0" smtClean="0">
              <a:solidFill>
                <a:srgbClr val="7030A0"/>
              </a:solidFill>
            </a:endParaRPr>
          </a:p>
          <a:p>
            <a:endParaRPr lang="en-US" dirty="0"/>
          </a:p>
        </p:txBody>
      </p:sp>
      <p:sp>
        <p:nvSpPr>
          <p:cNvPr id="3" name="TextBox 2"/>
          <p:cNvSpPr txBox="1"/>
          <p:nvPr/>
        </p:nvSpPr>
        <p:spPr>
          <a:xfrm>
            <a:off x="665018" y="1778924"/>
            <a:ext cx="7859624" cy="3416320"/>
          </a:xfrm>
          <a:prstGeom prst="rect">
            <a:avLst/>
          </a:prstGeom>
          <a:noFill/>
        </p:spPr>
        <p:txBody>
          <a:bodyPr wrap="square" rtlCol="0">
            <a:spAutoFit/>
          </a:bodyPr>
          <a:lstStyle/>
          <a:p>
            <a:r>
              <a:rPr lang="en-US" sz="2400" dirty="0"/>
              <a:t>Treatment: </a:t>
            </a:r>
            <a:endParaRPr lang="en-US" sz="2400" dirty="0" smtClean="0"/>
          </a:p>
          <a:p>
            <a:endParaRPr lang="en-US" sz="2400" dirty="0" smtClean="0"/>
          </a:p>
          <a:p>
            <a:r>
              <a:rPr lang="en-US" sz="2400" dirty="0" smtClean="0"/>
              <a:t>1</a:t>
            </a:r>
            <a:r>
              <a:rPr lang="en-US" sz="2400" dirty="0"/>
              <a:t>. Most are treated with Flexion and </a:t>
            </a:r>
            <a:r>
              <a:rPr lang="en-US" sz="2400" dirty="0" err="1"/>
              <a:t>Sidebending</a:t>
            </a:r>
            <a:r>
              <a:rPr lang="en-US" sz="2400" dirty="0"/>
              <a:t> Away and Rotation Away from the tender point (</a:t>
            </a:r>
            <a:r>
              <a:rPr lang="en-US" sz="2400" dirty="0">
                <a:solidFill>
                  <a:srgbClr val="7030A0"/>
                </a:solidFill>
              </a:rPr>
              <a:t>F SARA</a:t>
            </a:r>
            <a:r>
              <a:rPr lang="en-US" sz="2400" dirty="0"/>
              <a:t>). </a:t>
            </a:r>
            <a:endParaRPr lang="en-US" sz="2400" dirty="0" smtClean="0"/>
          </a:p>
          <a:p>
            <a:endParaRPr lang="en-US" sz="2400" dirty="0" smtClean="0"/>
          </a:p>
          <a:p>
            <a:r>
              <a:rPr lang="en-US" sz="2400" dirty="0" smtClean="0"/>
              <a:t>2</a:t>
            </a:r>
            <a:r>
              <a:rPr lang="en-US" sz="2400" dirty="0"/>
              <a:t>. </a:t>
            </a:r>
            <a:r>
              <a:rPr lang="en-US" sz="2400" dirty="0">
                <a:solidFill>
                  <a:srgbClr val="FF0000"/>
                </a:solidFill>
              </a:rPr>
              <a:t>A1C</a:t>
            </a:r>
            <a:r>
              <a:rPr lang="en-US" sz="2400" dirty="0"/>
              <a:t> is treated with marked </a:t>
            </a:r>
            <a:r>
              <a:rPr lang="en-US" sz="2400" dirty="0">
                <a:solidFill>
                  <a:srgbClr val="FF0000"/>
                </a:solidFill>
              </a:rPr>
              <a:t>rotation away only</a:t>
            </a:r>
            <a:r>
              <a:rPr lang="en-US" sz="2400" dirty="0"/>
              <a:t>. </a:t>
            </a:r>
            <a:endParaRPr lang="en-US" sz="2400" dirty="0" smtClean="0"/>
          </a:p>
          <a:p>
            <a:endParaRPr lang="en-US" sz="2400" dirty="0" smtClean="0"/>
          </a:p>
          <a:p>
            <a:r>
              <a:rPr lang="en-US" sz="2400" dirty="0" smtClean="0"/>
              <a:t>3</a:t>
            </a:r>
            <a:r>
              <a:rPr lang="en-US" sz="2400" dirty="0"/>
              <a:t>. </a:t>
            </a:r>
            <a:r>
              <a:rPr lang="en-US" sz="2400" dirty="0">
                <a:solidFill>
                  <a:srgbClr val="00B050"/>
                </a:solidFill>
              </a:rPr>
              <a:t>A3C and A7C </a:t>
            </a:r>
            <a:r>
              <a:rPr lang="en-US" sz="2400" dirty="0"/>
              <a:t>are treated with Flexion </a:t>
            </a:r>
            <a:r>
              <a:rPr lang="en-US" sz="2400" dirty="0" err="1"/>
              <a:t>Sidebending</a:t>
            </a:r>
            <a:r>
              <a:rPr lang="en-US" sz="2400" dirty="0"/>
              <a:t> Toward and Rotation Away (</a:t>
            </a:r>
            <a:r>
              <a:rPr lang="en-US" sz="2400" dirty="0">
                <a:solidFill>
                  <a:srgbClr val="00B050"/>
                </a:solidFill>
              </a:rPr>
              <a:t>F STRAW</a:t>
            </a:r>
            <a:r>
              <a:rPr lang="en-US" sz="2400" dirty="0"/>
              <a:t>).</a:t>
            </a:r>
          </a:p>
        </p:txBody>
      </p:sp>
    </p:spTree>
    <p:extLst>
      <p:ext uri="{BB962C8B-B14F-4D97-AF65-F5344CB8AC3E}">
        <p14:creationId xmlns:p14="http://schemas.microsoft.com/office/powerpoint/2010/main" val="204847910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PVERSION" val="5"/>
  <p:tag name="TPFULLVERSION" val="5033.3.3.11"/>
  <p:tag name="PPTVERSION" val="14"/>
  <p:tag name="TPOS" val="6"/>
</p:tagLst>
</file>

<file path=ppt/tags/tag2.xml><?xml version="1.0" encoding="utf-8"?>
<p:tagLst xmlns:a="http://schemas.openxmlformats.org/drawingml/2006/main" xmlns:r="http://schemas.openxmlformats.org/officeDocument/2006/relationships" xmlns:p="http://schemas.openxmlformats.org/presentationml/2006/main">
  <p:tag name="SLIDEGUID" val="98F66A3F7CF440968E2EC005F0664F74"/>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C7103DB7883B4DC992B7886FC3E62080&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98F66A3F7CF440968E2EC005F0664F74&lt;/guid&gt;&lt;repollguid&gt;9626BAC5317A4C889C976040DBC913DE&lt;/repollguid&gt;&lt;sourceid&gt;91088420E4B44C598036B4979CCB889D&lt;/sourceid&gt;&lt;questiontext&gt;Rupture of the Transverse Ligament is more likely to occur in all of the following conditions EXCEPT…&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7DC73A89BDFD48E7A30871FBBDC73876&lt;/guid&gt;&lt;answertext&gt;Rheumatoid Arthritis&lt;/answertext&gt;&lt;valuetype&gt;-1&lt;/valuetype&gt;&lt;/answer&gt;&lt;answer&gt;&lt;guid&gt;756441043F4D45559449A76CB4748B38&lt;/guid&gt;&lt;answertext&gt;Cancer&lt;/answertext&gt;&lt;valuetype&gt;1&lt;/valuetype&gt;&lt;/answer&gt;&lt;answer&gt;&lt;guid&gt;6C7D9C9D167A467FAAF22767C81DB556&lt;/guid&gt;&lt;answertext&gt;Down’s Syndrome&lt;/answertext&gt;&lt;valuetype&gt;-1&lt;/valuetype&gt;&lt;/answer&gt;&lt;answer&gt;&lt;guid&gt;32E4D76E9D034E3887E11C2BED806ADC&lt;/guid&gt;&lt;answertext&gt;Neck Fracture&lt;/answertext&gt;&lt;valuetype&gt;-1&lt;/valuetype&gt;&lt;/answer&gt;&lt;/answers&gt;&lt;/multichoice&gt;&lt;/questions&gt;&lt;/questionlist&gt;"/>
  <p:tag name="LIVECHARTING" val="False"/>
</p:tagLst>
</file>

<file path=ppt/tags/tag3.xml><?xml version="1.0" encoding="utf-8"?>
<p:tagLst xmlns:a="http://schemas.openxmlformats.org/drawingml/2006/main" xmlns:r="http://schemas.openxmlformats.org/officeDocument/2006/relationships" xmlns:p="http://schemas.openxmlformats.org/presentationml/2006/main">
  <p:tag name="ZEROBASED" val="False"/>
</p:tagLst>
</file>

<file path=ppt/tags/tag4.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5.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6.xml><?xml version="1.0" encoding="utf-8"?>
<p:tagLst xmlns:a="http://schemas.openxmlformats.org/drawingml/2006/main" xmlns:r="http://schemas.openxmlformats.org/officeDocument/2006/relationships" xmlns:p="http://schemas.openxmlformats.org/presentationml/2006/main">
  <p:tag name="SLIDEGUID" val="ECBF2CFE256245F299E28BD7BA4325B1"/>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260AE1B0DC11428587803021E0AB8236&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ECBF2CFE256245F299E28BD7BA4325B1&lt;/guid&gt;&lt;repollguid&gt;D0F8AA8C6CBB4F43A3511141E1B188F3&lt;/repollguid&gt;&lt;sourceid&gt;E2B251955A254A83B7247FDF92CDA688&lt;/sourceid&gt;&lt;questiontext&gt;Which of the following explains a function of the joints of Lushka?&lt;/questiontext&gt;&lt;showresults&gt;True&lt;/showresults&gt;&lt;responsegrid&gt;0&lt;/responsegrid&gt;&lt;countdowntime&gt;30&lt;/countdowntime&gt;&lt;correctvalue&gt;1&lt;/correctvalue&gt;&lt;incorrectvalue&gt;0&lt;/incorrectvalue&gt;&lt;responselimit&gt;2&lt;/responselimit&gt;&lt;bulletstyle&gt;2&lt;/bulletstyle&gt;&lt;correctanswerindicator&gt;True&lt;/correctanswerindicator&gt;&lt;answers&gt;&lt;answer&gt;&lt;guid&gt;F6F68BA90B934F478B8E7A5540D5D9B4&lt;/guid&gt;&lt;answertext&gt;Restricts Sidebending&lt;/answertext&gt;&lt;valuetype&gt;1&lt;/valuetype&gt;&lt;/answer&gt;&lt;answer&gt;&lt;guid&gt;1D2C322DAC83496381B9BA13C20C5987&lt;/guid&gt;&lt;answertext&gt;Assists in Sidebending&lt;/answertext&gt;&lt;valuetype&gt;-1&lt;/valuetype&gt;&lt;/answer&gt;&lt;answer&gt;&lt;guid&gt;A25B1869B0A14EA8857838F0947FC2E4&lt;/guid&gt;&lt;answertext&gt;Reduce the risk of herniated nucleus pulposus&lt;/answertext&gt;&lt;valuetype&gt;1&lt;/valuetype&gt;&lt;/answer&gt;&lt;answer&gt;&lt;guid&gt;2EC3A1D11F5A430AB731BD2E52C78ED8&lt;/guid&gt;&lt;answertext&gt;Restrict Flexion and Extension&lt;/answertext&gt;&lt;valuetype&gt;-1&lt;/valuetype&gt;&lt;/answer&gt;&lt;/answers&gt;&lt;/multichoice&gt;&lt;/questions&gt;&lt;/questionlist&gt;"/>
  <p:tag name="LIVECHARTING" val="False"/>
</p:tagLst>
</file>

<file path=ppt/tags/tag7.xml><?xml version="1.0" encoding="utf-8"?>
<p:tagLst xmlns:a="http://schemas.openxmlformats.org/drawingml/2006/main" xmlns:r="http://schemas.openxmlformats.org/officeDocument/2006/relationships" xmlns:p="http://schemas.openxmlformats.org/presentationml/2006/main">
  <p:tag name="ZEROBASED" val="False"/>
</p:tagLst>
</file>

<file path=ppt/tags/tag8.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9.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10.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11.xml><?xml version="1.0" encoding="utf-8"?>
<p:tagLst xmlns:a="http://schemas.openxmlformats.org/drawingml/2006/main" xmlns:r="http://schemas.openxmlformats.org/officeDocument/2006/relationships" xmlns:p="http://schemas.openxmlformats.org/presentationml/2006/main">
  <p:tag name="SLIDEGUID" val="838F9FD7A69A4AD19A6A1F401CF97D2B"/>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6957B81616CF4F5A9EACF2C66E91EB92&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838F9FD7A69A4AD19A6A1F401CF97D2B&lt;/guid&gt;&lt;repollguid&gt;0CB2A999DE6746C39B4BE254DACE9F7F&lt;/repollguid&gt;&lt;sourceid&gt;CD724037936C423A82BCC0C3A1B4F87F&lt;/sourceid&gt;&lt;questiontext&gt;The Structure of which of these Ligamentscauses the greatest concern for disc herniation?&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E4F44425F8DC4AE2AC3B43EBE6F2592D&lt;/guid&gt;&lt;answertext&gt;Ligamentum Flava&lt;/answertext&gt;&lt;valuetype&gt;-1&lt;/valuetype&gt;&lt;/answer&gt;&lt;answer&gt;&lt;guid&gt;31CD1608E26E4B98B7E2E0472173B1D7&lt;/guid&gt;&lt;answertext&gt;Anterior Longitudinal Ligament&lt;/answertext&gt;&lt;valuetype&gt;-1&lt;/valuetype&gt;&lt;/answer&gt;&lt;answer&gt;&lt;guid&gt;0056CC89B86C4C8BB33D3EDE072B9361&lt;/guid&gt;&lt;answertext&gt;Interspinous Ligaments&lt;/answertext&gt;&lt;valuetype&gt;-1&lt;/valuetype&gt;&lt;/answer&gt;&lt;answer&gt;&lt;guid&gt;ECA56E711F954D7C90694557988035EA&lt;/guid&gt;&lt;answertext&gt;Posterior Longitudinal Ligament&lt;/answertext&gt;&lt;valuetype&gt;1&lt;/valuetype&gt;&lt;/answer&gt;&lt;/answers&gt;&lt;/multichoice&gt;&lt;/questions&gt;&lt;/questionlist&gt;"/>
  <p:tag name="LIVECHARTING" val="False"/>
</p:tagLst>
</file>

<file path=ppt/tags/tag12.xml><?xml version="1.0" encoding="utf-8"?>
<p:tagLst xmlns:a="http://schemas.openxmlformats.org/drawingml/2006/main" xmlns:r="http://schemas.openxmlformats.org/officeDocument/2006/relationships" xmlns:p="http://schemas.openxmlformats.org/presentationml/2006/main">
  <p:tag name="ZEROBASED" val="False"/>
</p:tagLst>
</file>

<file path=ppt/tags/tag13.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14.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15.xml><?xml version="1.0" encoding="utf-8"?>
<p:tagLst xmlns:a="http://schemas.openxmlformats.org/drawingml/2006/main" xmlns:r="http://schemas.openxmlformats.org/officeDocument/2006/relationships" xmlns:p="http://schemas.openxmlformats.org/presentationml/2006/main">
  <p:tag name="SLIDEGUID" val="03B949ECAC7B46C6B68EDA0E9CCCF751"/>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42EAE491AB774304A8E3EB27BA132170&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03B949ECAC7B46C6B68EDA0E9CCCF751&lt;/guid&gt;&lt;repollguid&gt;87CB7FB547AD46A5984E3605F7DBE4F4&lt;/repollguid&gt;&lt;sourceid&gt;2D99AEF1F5CB41E8842D1E21863DE109&lt;/sourceid&gt;&lt;questiontext&gt;Which of the following muscles is the primehead extensor?&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9F0F33DD190C418CAC7238636959AD3C&lt;/guid&gt;&lt;answertext&gt;Splenius&lt;/answertext&gt;&lt;valuetype&gt;1&lt;/valuetype&gt;&lt;/answer&gt;&lt;answer&gt;&lt;guid&gt;174F5677170E41E3AA64F2A28C5B044E&lt;/guid&gt;&lt;answertext&gt;Semispinalis&lt;/answertext&gt;&lt;valuetype&gt;-1&lt;/valuetype&gt;&lt;/answer&gt;&lt;answer&gt;&lt;guid&gt;37FA6EF3684B4DCFB8D1C04FA136C7BE&lt;/guid&gt;&lt;answertext&gt;Rectus Capitis Posterior Major&lt;/answertext&gt;&lt;valuetype&gt;-1&lt;/valuetype&gt;&lt;/answer&gt;&lt;answer&gt;&lt;guid&gt;A7E6E866042C4D239080B753D38B3C43&lt;/guid&gt;&lt;answertext&gt;Obliquus Capitis Superior&lt;/answertext&gt;&lt;valuetype&gt;-1&lt;/valuetype&gt;&lt;/answer&gt;&lt;/answers&gt;&lt;/multichoice&gt;&lt;/questions&gt;&lt;/questionlist&gt;"/>
  <p:tag name="LIVECHARTING" val="False"/>
</p:tagLst>
</file>

<file path=ppt/tags/tag16.xml><?xml version="1.0" encoding="utf-8"?>
<p:tagLst xmlns:a="http://schemas.openxmlformats.org/drawingml/2006/main" xmlns:r="http://schemas.openxmlformats.org/officeDocument/2006/relationships" xmlns:p="http://schemas.openxmlformats.org/presentationml/2006/main">
  <p:tag name="ZEROBASED" val="False"/>
</p:tagLst>
</file>

<file path=ppt/tags/tag17.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18.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19.xml><?xml version="1.0" encoding="utf-8"?>
<p:tagLst xmlns:a="http://schemas.openxmlformats.org/drawingml/2006/main" xmlns:r="http://schemas.openxmlformats.org/officeDocument/2006/relationships" xmlns:p="http://schemas.openxmlformats.org/presentationml/2006/main">
  <p:tag name="SLIDEGUID" val="3D7C0BA3E73A4E21A384E9C8D4883217"/>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16125D78A6DA44BC9448A73E1689AFA0&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3D7C0BA3E73A4E21A384E9C8D4883217&lt;/guid&gt;&lt;repollguid&gt;D3E0D62BE8B04F678E17C670F7EC53FD&lt;/repollguid&gt;&lt;sourceid&gt;8B37C253229D440CA702E3EAC891A719&lt;/sourceid&gt;&lt;questiontext&gt;All of the following statements are correctEXCEPT…&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480EE11EB87D4872919CA034F3A56A61&lt;/guid&gt;&lt;answertext&gt;The middle Scalene is attached to the 2nd rib&lt;/answertext&gt;&lt;valuetype&gt;1&lt;/valuetype&gt;&lt;/answer&gt;&lt;answer&gt;&lt;guid&gt;EEBA07E97A404301AE0C1EA5E80CB021&lt;/guid&gt;&lt;answertext&gt;The SCM is innervated by the spinal accessary nerve&lt;/answertext&gt;&lt;valuetype&gt;-1&lt;/valuetype&gt;&lt;/answer&gt;&lt;answer&gt;&lt;guid&gt;4DE680F8CBA94FEAADF33D509D5643BA&lt;/guid&gt;&lt;answertext&gt;The anterior scalene is attached to the 1st rib&lt;/answertext&gt;&lt;valuetype&gt;-1&lt;/valuetype&gt;&lt;/answer&gt;&lt;answer&gt;&lt;guid&gt;F8703193E39C4EC69773394B6D229DBC&lt;/guid&gt;&lt;answertext&gt;The trapezius is innervated by CN XI&lt;/answertext&gt;&lt;valuetype&gt;-1&lt;/valuetype&gt;&lt;/answer&gt;&lt;/answers&gt;&lt;/multichoice&gt;&lt;/questions&gt;&lt;/questionlist&gt;"/>
  <p:tag name="LIVECHARTING" val="False"/>
</p:tagLst>
</file>

<file path=ppt/tags/tag20.xml><?xml version="1.0" encoding="utf-8"?>
<p:tagLst xmlns:a="http://schemas.openxmlformats.org/drawingml/2006/main" xmlns:r="http://schemas.openxmlformats.org/officeDocument/2006/relationships" xmlns:p="http://schemas.openxmlformats.org/presentationml/2006/main">
  <p:tag name="ZEROBASED" val="False"/>
</p:tagLst>
</file>

<file path=ppt/tags/tag21.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22.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23.xml><?xml version="1.0" encoding="utf-8"?>
<p:tagLst xmlns:a="http://schemas.openxmlformats.org/drawingml/2006/main" xmlns:r="http://schemas.openxmlformats.org/officeDocument/2006/relationships" xmlns:p="http://schemas.openxmlformats.org/presentationml/2006/main">
  <p:tag name="SLIDEGUID" val="842F3A0CAABB434B993F58EF497E3949"/>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3581521AD3F343C580A9AB6D8565C3A7&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842F3A0CAABB434B993F58EF497E3949&lt;/guid&gt;&lt;repollguid&gt;098A330C7AF54F97A85CD061ABB7A1E6&lt;/repollguid&gt;&lt;sourceid&gt;53086A6F74EA43EAA5DE94F02F1633D9&lt;/sourceid&gt;&lt;questiontext&gt;Your Patient’s Left SCM is extremely tight andcontracted. Which patient presentation couldyou expect?&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DB3D834C3A2E45479DBF2A5ABAFA1BE1&lt;/guid&gt;&lt;answertext&gt;Their neck is rotated left&lt;/answertext&gt;&lt;valuetype&gt;-1&lt;/valuetype&gt;&lt;/answer&gt;&lt;answer&gt;&lt;guid&gt;3B0051F5050D4E1B900D84E3E81E7A9D&lt;/guid&gt;&lt;answertext&gt;Their neck is flexed and rotated left&lt;/answertext&gt;&lt;valuetype&gt;-1&lt;/valuetype&gt;&lt;/answer&gt;&lt;answer&gt;&lt;guid&gt;5D70DB2AF0684B77BF2C5C0931B4B795&lt;/guid&gt;&lt;answertext&gt;Their neck is flexed and rotated right&lt;/answertext&gt;&lt;valuetype&gt;1&lt;/valuetype&gt;&lt;/answer&gt;&lt;answer&gt;&lt;guid&gt;1C56EF123FA4445988F0B6428EFCD79A&lt;/guid&gt;&lt;answertext&gt;Their neck is rotated right&lt;/answertext&gt;&lt;valuetype&gt;-1&lt;/valuetype&gt;&lt;/answer&gt;&lt;/answers&gt;&lt;/multichoice&gt;&lt;/questions&gt;&lt;/questionlist&gt;"/>
  <p:tag name="LIVECHARTING" val="False"/>
</p:tagLst>
</file>

<file path=ppt/tags/tag24.xml><?xml version="1.0" encoding="utf-8"?>
<p:tagLst xmlns:a="http://schemas.openxmlformats.org/drawingml/2006/main" xmlns:r="http://schemas.openxmlformats.org/officeDocument/2006/relationships" xmlns:p="http://schemas.openxmlformats.org/presentationml/2006/main">
  <p:tag name="ZEROBASED" val="False"/>
</p:tagLst>
</file>

<file path=ppt/tags/tag25.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26.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27.xml><?xml version="1.0" encoding="utf-8"?>
<p:tagLst xmlns:a="http://schemas.openxmlformats.org/drawingml/2006/main" xmlns:r="http://schemas.openxmlformats.org/officeDocument/2006/relationships" xmlns:p="http://schemas.openxmlformats.org/presentationml/2006/main">
  <p:tag name="SLIDEGUID" val="35403DE335F14A35909E8455AD094C1A"/>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77CB374A72BF463E837E55150666F415&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35403DE335F14A35909E8455AD094C1A&lt;/guid&gt;&lt;repollguid&gt;2149D978572340289FB220C7020EBA19&lt;/repollguid&gt;&lt;sourceid&gt;89E92CA0A35946AB9BE8829B94DF226C&lt;/sourceid&gt;&lt;questiontext&gt;Your patient comes in and you ask them to perform different active gross motion tests. Which of the following would not be considered a normal gross motion ?&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D0FD10EA019940B7980E779D37A9BAF3&lt;/guid&gt;&lt;answertext&gt;The head can extend more than it can flex&lt;/answertext&gt;&lt;valuetype&gt;-1&lt;/valuetype&gt;&lt;/answer&gt;&lt;answer&gt;&lt;guid&gt;8DAAB73F0B0047C09641C56ED3BFE48C&lt;/guid&gt;&lt;answertext&gt;Your patient can sidebend their neck 55° in either direction&lt;/answertext&gt;&lt;valuetype&gt;1&lt;/valuetype&gt;&lt;/answer&gt;&lt;answer&gt;&lt;guid&gt;B938595CAD744843BF770D264E5CBD8F&lt;/guid&gt;&lt;answertext&gt;Your patient can flex/extend their neck a range of 130°&lt;/answertext&gt;&lt;valuetype&gt;-1&lt;/valuetype&gt;&lt;/answer&gt;&lt;answer&gt;&lt;guid&gt;A3A63F4CD8104B74BA374F28A55B4FC6&lt;/guid&gt;&lt;answertext&gt;Your patient can rotate their neck 85°&lt;/answertext&gt;&lt;valuetype&gt;-1&lt;/valuetype&gt;&lt;/answer&gt;&lt;/answers&gt;&lt;/multichoice&gt;&lt;/questions&gt;&lt;/questionlist&gt;"/>
  <p:tag name="LIVECHARTING" val="False"/>
</p:tagLst>
</file>

<file path=ppt/tags/tag28.xml><?xml version="1.0" encoding="utf-8"?>
<p:tagLst xmlns:a="http://schemas.openxmlformats.org/drawingml/2006/main" xmlns:r="http://schemas.openxmlformats.org/officeDocument/2006/relationships" xmlns:p="http://schemas.openxmlformats.org/presentationml/2006/main">
  <p:tag name="ZEROBASED" val="False"/>
</p:tagLst>
</file>

<file path=ppt/tags/tag29.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30.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31.xml><?xml version="1.0" encoding="utf-8"?>
<p:tagLst xmlns:a="http://schemas.openxmlformats.org/drawingml/2006/main" xmlns:r="http://schemas.openxmlformats.org/officeDocument/2006/relationships" xmlns:p="http://schemas.openxmlformats.org/presentationml/2006/main">
  <p:tag name="SLIDEGUID" val="55CE461F61484DC28B71AC945ECBE217"/>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2DDEC2B1E28441FA9EA87BF9E93AD8FF&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55CE461F61484DC28B71AC945ECBE217&lt;/guid&gt;&lt;repollguid&gt;DEE3CC83D0F442A5B8B8B38931CE0CA2&lt;/repollguid&gt;&lt;sourceid&gt;788C328E16DA4728AABE6D034F060F13&lt;/sourceid&gt;&lt;questiontext&gt;There is a stenosis of the intervertebral foramen between the C6 and C7 vertebrae. Which spinal nerve would be affected?&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C1991CE8A6324ED599B561C5AF6C4510&lt;/guid&gt;&lt;answertext&gt;C5&lt;/answertext&gt;&lt;valuetype&gt;-1&lt;/valuetype&gt;&lt;/answer&gt;&lt;answer&gt;&lt;guid&gt;F2B24CF25D824A8C8EAEA1C059B9EEA5&lt;/guid&gt;&lt;answertext&gt;C6&lt;/answertext&gt;&lt;valuetype&gt;-1&lt;/valuetype&gt;&lt;/answer&gt;&lt;answer&gt;&lt;guid&gt;B5351576F93640888DBE1C8DFABA6023&lt;/guid&gt;&lt;answertext&gt;C7&lt;/answertext&gt;&lt;valuetype&gt;1&lt;/valuetype&gt;&lt;/answer&gt;&lt;answer&gt;&lt;guid&gt;8657B22EDEC94C6B9AE97B5C0D3EAED4&lt;/guid&gt;&lt;answertext&gt;C8&lt;/answertext&gt;&lt;valuetype&gt;-1&lt;/valuetype&gt;&lt;/answer&gt;&lt;/answers&gt;&lt;/multichoice&gt;&lt;/questions&gt;&lt;/questionlist&gt;"/>
  <p:tag name="LIVECHARTING" val="False"/>
</p:tagLst>
</file>

<file path=ppt/tags/tag32.xml><?xml version="1.0" encoding="utf-8"?>
<p:tagLst xmlns:a="http://schemas.openxmlformats.org/drawingml/2006/main" xmlns:r="http://schemas.openxmlformats.org/officeDocument/2006/relationships" xmlns:p="http://schemas.openxmlformats.org/presentationml/2006/main">
  <p:tag name="ZEROBASED" val="False"/>
</p:tagLst>
</file>

<file path=ppt/tags/tag33.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34.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35.xml><?xml version="1.0" encoding="utf-8"?>
<p:tagLst xmlns:a="http://schemas.openxmlformats.org/drawingml/2006/main" xmlns:r="http://schemas.openxmlformats.org/officeDocument/2006/relationships" xmlns:p="http://schemas.openxmlformats.org/presentationml/2006/main">
  <p:tag name="SLIDEGUID" val="266F8899C2484AFCB039E8E15858E70F"/>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7AD920B5A5A24AC4B179852DEC49BC74&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266F8899C2484AFCB039E8E15858E70F&lt;/guid&gt;&lt;repollguid&gt;990C7D815D804BD287624BE85E6BDB1A&lt;/repollguid&gt;&lt;sourceid&gt;8B6B156AC4104C4093C42E3D8A0675DD&lt;/sourceid&gt;&lt;questiontext&gt;If C6 is extended, rotated left and side bent left, what is this segment’s barrier?&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C9EF1B3F865646CDB5031B3D51A9B360&lt;/guid&gt;&lt;answertext&gt;ERSR&lt;/answertext&gt;&lt;valuetype&gt;-1&lt;/valuetype&gt;&lt;/answer&gt;&lt;answer&gt;&lt;guid&gt;5F6EA755E7814A8CB2A16BC07AD912D3&lt;/guid&gt;&lt;answertext&gt;FRSL&lt;/answertext&gt;&lt;valuetype&gt;-1&lt;/valuetype&gt;&lt;/answer&gt;&lt;answer&gt;&lt;guid&gt;CBEB95DEAB19408DAA4F37828A519D61&lt;/guid&gt;&lt;answertext&gt;ERSL&lt;/answertext&gt;&lt;valuetype&gt;-1&lt;/valuetype&gt;&lt;/answer&gt;&lt;answer&gt;&lt;guid&gt;7F5953DA4DE84A0BB6AF82923278FD5D&lt;/guid&gt;&lt;answertext&gt;FRSR&lt;/answertext&gt;&lt;valuetype&gt;1&lt;/valuetype&gt;&lt;/answer&gt;&lt;/answers&gt;&lt;/multichoice&gt;&lt;/questions&gt;&lt;/questionlist&gt;"/>
  <p:tag name="LIVECHARTING" val="False"/>
</p:tagLst>
</file>

<file path=ppt/tags/tag36.xml><?xml version="1.0" encoding="utf-8"?>
<p:tagLst xmlns:a="http://schemas.openxmlformats.org/drawingml/2006/main" xmlns:r="http://schemas.openxmlformats.org/officeDocument/2006/relationships" xmlns:p="http://schemas.openxmlformats.org/presentationml/2006/main">
  <p:tag name="ZEROBASED" val="False"/>
</p:tagLst>
</file>

<file path=ppt/tags/tag37.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38.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39.xml><?xml version="1.0" encoding="utf-8"?>
<p:tagLst xmlns:a="http://schemas.openxmlformats.org/drawingml/2006/main" xmlns:r="http://schemas.openxmlformats.org/officeDocument/2006/relationships" xmlns:p="http://schemas.openxmlformats.org/presentationml/2006/main">
  <p:tag name="SLIDEGUID" val="50775EB5A0F54E2DB8FAE82B84626F75"/>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7FD2F567CC3E4D7CBF70AFB56DE17765&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50775EB5A0F54E2DB8FAE82B84626F75&lt;/guid&gt;&lt;repollguid&gt;66479AE9F1F74C838E2FB164ADD33DFD&lt;/repollguid&gt;&lt;sourceid&gt;46AF08C1508941D2AB47A8B7FD9C6755&lt;/sourceid&gt;&lt;questiontext&gt;You are testing the C5 spinal vertebra and realize that it will not fully extend and when you rotate it towards the right you feel restriction. How would you name this dysfunction?&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3F188F1A14FE4567A29ACCF390E842F2&lt;/guid&gt;&lt;answertext&gt;C5FSRL&lt;/answertext&gt;&lt;valuetype&gt;-1&lt;/valuetype&gt;&lt;/answer&gt;&lt;answer&gt;&lt;guid&gt;4A8A0EAF7B9841BEBDF968F003BFE2C3&lt;/guid&gt;&lt;answertext&gt;C5FRSL&lt;/answertext&gt;&lt;valuetype&gt;1&lt;/valuetype&gt;&lt;/answer&gt;&lt;answer&gt;&lt;guid&gt;D499B990D5584BA0A905EEB5FD0EA3C3&lt;/guid&gt;&lt;answertext&gt;C5ERSR&lt;/answertext&gt;&lt;valuetype&gt;-1&lt;/valuetype&gt;&lt;/answer&gt;&lt;answer&gt;&lt;guid&gt;7FC00F3A946146FB83C512C7BF5942C3&lt;/guid&gt;&lt;answertext&gt;C5FRLSR&lt;/answertext&gt;&lt;valuetype&gt;-1&lt;/valuetype&gt;&lt;/answer&gt;&lt;/answers&gt;&lt;/multichoice&gt;&lt;/questions&gt;&lt;/questionlist&gt;"/>
  <p:tag name="LIVECHARTING" val="False"/>
</p:tagLst>
</file>

<file path=ppt/tags/tag40.xml><?xml version="1.0" encoding="utf-8"?>
<p:tagLst xmlns:a="http://schemas.openxmlformats.org/drawingml/2006/main" xmlns:r="http://schemas.openxmlformats.org/officeDocument/2006/relationships" xmlns:p="http://schemas.openxmlformats.org/presentationml/2006/main">
  <p:tag name="ZEROBASED" val="False"/>
</p:tagLst>
</file>

<file path=ppt/tags/tag41.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42.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43.xml><?xml version="1.0" encoding="utf-8"?>
<p:tagLst xmlns:a="http://schemas.openxmlformats.org/drawingml/2006/main" xmlns:r="http://schemas.openxmlformats.org/officeDocument/2006/relationships" xmlns:p="http://schemas.openxmlformats.org/presentationml/2006/main">
  <p:tag name="SLIDEGUID" val="F27CE013E2394F24B2D4092D9C7A6449"/>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75DAD64BDB564FAF9333A1138EAD27C1&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F27CE013E2394F24B2D4092D9C7A6449&lt;/guid&gt;&lt;repollguid&gt;74A3EE2A573D48AF8054F97C371197D6&lt;/repollguid&gt;&lt;sourceid&gt;D04B9CDC8C8548358BED8603A019E6FE&lt;/sourceid&gt;&lt;questiontext&gt;You are motion testing the OA and discover that it has restricted motion during left translation. In addition translation becomes easier when the head is flexed. What is your diagnosis?&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4C023002B80845E69E3A8485BCB274B7&lt;/guid&gt;&lt;answertext&gt;FRRSR&lt;/answertext&gt;&lt;valuetype&gt;-1&lt;/valuetype&gt;&lt;/answer&gt;&lt;answer&gt;&lt;guid&gt;C680976C40BB4232B8B4FBE9A3C6DD27&lt;/guid&gt;&lt;answertext&gt;FRLSL&lt;/answertext&gt;&lt;valuetype&gt;-1&lt;/valuetype&gt;&lt;/answer&gt;&lt;answer&gt;&lt;guid&gt;4D29D36CEDA5425CBF93049B9B473E06&lt;/guid&gt;&lt;answertext&gt;FRLSR&lt;/answertext&gt;&lt;valuetype&gt;-1&lt;/valuetype&gt;&lt;/answer&gt;&lt;answer&gt;&lt;guid&gt;6BDC3963AFB44A6C8E4A82C5B1824D00&lt;/guid&gt;&lt;answertext&gt;FRRSL&lt;/answertext&gt;&lt;valuetype&gt;1&lt;/valuetype&gt;&lt;/answer&gt;&lt;/answers&gt;&lt;/multichoice&gt;&lt;/questions&gt;&lt;/questionlist&gt;"/>
  <p:tag name="LIVECHARTING" val="False"/>
</p:tagLst>
</file>

<file path=ppt/tags/tag44.xml><?xml version="1.0" encoding="utf-8"?>
<p:tagLst xmlns:a="http://schemas.openxmlformats.org/drawingml/2006/main" xmlns:r="http://schemas.openxmlformats.org/officeDocument/2006/relationships" xmlns:p="http://schemas.openxmlformats.org/presentationml/2006/main">
  <p:tag name="ZEROBASED" val="False"/>
</p:tagLst>
</file>

<file path=ppt/tags/tag45.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46.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47.xml><?xml version="1.0" encoding="utf-8"?>
<p:tagLst xmlns:a="http://schemas.openxmlformats.org/drawingml/2006/main" xmlns:r="http://schemas.openxmlformats.org/officeDocument/2006/relationships" xmlns:p="http://schemas.openxmlformats.org/presentationml/2006/main">
  <p:tag name="SLIDEGUID" val="7DAAD54F85244ED3BBC44C1D984BAAAA"/>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A05C7A184CAC40BD958E83C82B669B6D&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7DAAD54F85244ED3BBC44C1D984BAAAA&lt;/guid&gt;&lt;repollguid&gt;CD1DC9A69C284BDF848CFA7FD931D32E&lt;/repollguid&gt;&lt;sourceid&gt;1C3EC06B8CA649E6909D088418DA5EAE&lt;/sourceid&gt;&lt;questiontext&gt;Which of the following segments’ major motion is rotation?&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CB8A3B93B4244AE4B63300CEC8985F24&lt;/guid&gt;&lt;answertext&gt;C4&lt;/answertext&gt;&lt;valuetype&gt;1&lt;/valuetype&gt;&lt;/answer&gt;&lt;answer&gt;&lt;guid&gt;912A8396F0D649C2ABC5DB0389F7F1E1&lt;/guid&gt;&lt;answertext&gt;C5&lt;/answertext&gt;&lt;valuetype&gt;-1&lt;/valuetype&gt;&lt;/answer&gt;&lt;answer&gt;&lt;guid&gt;EA8030588261449FADC346BDAFD40FC7&lt;/guid&gt;&lt;answertext&gt;C6&lt;/answertext&gt;&lt;valuetype&gt;-1&lt;/valuetype&gt;&lt;/answer&gt;&lt;answer&gt;&lt;guid&gt;538027F51DD94EBB8CA9155472413F66&lt;/guid&gt;&lt;answertext&gt;C7&lt;/answertext&gt;&lt;valuetype&gt;-1&lt;/valuetype&gt;&lt;/answer&gt;&lt;/answers&gt;&lt;/multichoice&gt;&lt;/questions&gt;&lt;/questionlist&gt;"/>
  <p:tag name="LIVECHARTING" val="False"/>
</p:tagLst>
</file>

<file path=ppt/tags/tag48.xml><?xml version="1.0" encoding="utf-8"?>
<p:tagLst xmlns:a="http://schemas.openxmlformats.org/drawingml/2006/main" xmlns:r="http://schemas.openxmlformats.org/officeDocument/2006/relationships" xmlns:p="http://schemas.openxmlformats.org/presentationml/2006/main">
  <p:tag name="ZEROBASED" val="False"/>
</p:tagLst>
</file>

<file path=ppt/tags/tag49.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50.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51.xml><?xml version="1.0" encoding="utf-8"?>
<p:tagLst xmlns:a="http://schemas.openxmlformats.org/drawingml/2006/main" xmlns:r="http://schemas.openxmlformats.org/officeDocument/2006/relationships" xmlns:p="http://schemas.openxmlformats.org/presentationml/2006/main">
  <p:tag name="SLIDEGUID" val="4CD333F19CC1415CB264B4D575DFB3D4"/>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B6E3AACD45614222979F3082584592D0&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4CD333F19CC1415CB264B4D575DFB3D4&lt;/guid&gt;&lt;repollguid&gt;3E237CBCCD9C49198B5284E3456DE97F&lt;/repollguid&gt;&lt;sourceid&gt;8743EC2F2661401EAC8F8BB65E2706A0&lt;/sourceid&gt;&lt;questiontext&gt;Your patient has been thrown from his motorcycle and landed upside down on his shoulder/neck region. He has come to you for some relief and is seeking manipulation. How should you respond?&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A4B00E56100A47959A3A2D5B159B6528&lt;/guid&gt;&lt;answertext&gt;Provide counterstrain to help relax the muscles in the region&lt;/answertext&gt;&lt;valuetype&gt;-1&lt;/valuetype&gt;&lt;/answer&gt;&lt;answer&gt;&lt;guid&gt;35D94483A5E14EE6B355BCA994C4723D&lt;/guid&gt;&lt;answertext&gt;Provide HVLA to pop the vertebrae back into place&lt;/answertext&gt;&lt;valuetype&gt;-1&lt;/valuetype&gt;&lt;/answer&gt;&lt;answer&gt;&lt;guid&gt;F3D42D3D556E4A8DB68FD6595875A34A&lt;/guid&gt;&lt;answertext&gt;Order X-Rays or a CT before proceeding&lt;/answertext&gt;&lt;valuetype&gt;1&lt;/valuetype&gt;&lt;/answer&gt;&lt;answer&gt;&lt;guid&gt;A76366CD0FBB48C8912CC47BDB1A1E15&lt;/guid&gt;&lt;answertext&gt;Refuse to treat because you don’t believe he should be riding a motorcycle&lt;/answertext&gt;&lt;valuetype&gt;-1&lt;/valuetype&gt;&lt;/answer&gt;&lt;/answers&gt;&lt;/multichoice&gt;&lt;/questions&gt;&lt;/questionlist&gt;"/>
  <p:tag name="LIVECHARTING" val="False"/>
</p:tagLst>
</file>

<file path=ppt/tags/tag52.xml><?xml version="1.0" encoding="utf-8"?>
<p:tagLst xmlns:a="http://schemas.openxmlformats.org/drawingml/2006/main" xmlns:r="http://schemas.openxmlformats.org/officeDocument/2006/relationships" xmlns:p="http://schemas.openxmlformats.org/presentationml/2006/main">
  <p:tag name="ZEROBASED" val="False"/>
</p:tagLst>
</file>

<file path=ppt/tags/tag53.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54.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ags/tag55.xml><?xml version="1.0" encoding="utf-8"?>
<p:tagLst xmlns:a="http://schemas.openxmlformats.org/drawingml/2006/main" xmlns:r="http://schemas.openxmlformats.org/officeDocument/2006/relationships" xmlns:p="http://schemas.openxmlformats.org/presentationml/2006/main">
  <p:tag name="SLIDEGUID" val="AB6B7E9D2ECB4F25AFF93B454AE608FC"/>
  <p:tag name="AUTOOPENPOLL" val="False"/>
  <p:tag name="TYPE" val="MultiChoiceSlide"/>
  <p:tag name="TPSLIDEBULLETSTYLE" val="2"/>
  <p:tag name="HASRESULTS" val="False"/>
  <p:tag name="CHARTTYPE" val="0"/>
  <p:tag name="CHARTDEFINEDCOLORS" val="3,6,10,45,32,50,13,4,9,55,1"/>
  <p:tag name="TPQUESTIONXML" val="&lt;?xml version=&quot;1.0&quot; encoding=&quot;UTF-8&quot; standalone=&quot;yes&quot;?&gt;&lt;questionlist&gt;&lt;properties&gt;&lt;guid&gt;CDA87D457B11467EB9A3883CA8C2038F&lt;/guid&gt;&lt;date&gt;8/7/2015 12:03:56 PM&lt;/date&gt;&lt;/properties&gt;&lt;questionlisttemplate&gt;&lt;correctvalue&gt;1&lt;/correctvalue&gt;&lt;incorrectvalue&gt;0&lt;/incorrectvalue&gt;&lt;numberofquestions&gt;1&lt;/numberofquestions&gt;&lt;questiontype&gt;1&lt;/questiontype&gt;&lt;numberofchoices&gt;4&lt;/numberofchoices&gt;&lt;bulletstyle&gt;2&lt;/bulletstyle&gt;&lt;questionfont&gt;Verdana&lt;/questionfont&gt;&lt;questionfontsize&gt;12&lt;/questionfontsize&gt;&lt;answerfont&gt;Verdana&lt;/answerfont&gt;&lt;answerfontsize&gt;12&lt;/answerfontsize&gt;&lt;showresults&gt;True&lt;/showresults&gt;&lt;countdowntime&gt;30&lt;/countdowntime&gt;&lt;responsegrid&gt;0&lt;/responsegrid&gt;&lt;/questionlisttemplate&gt;&lt;questions&gt;&lt;multichoice&gt;&lt;guid&gt;AB6B7E9D2ECB4F25AFF93B454AE608FC&lt;/guid&gt;&lt;repollguid&gt;5462FD14C0184EFD993FF5FD8473C18E&lt;/repollguid&gt;&lt;sourceid&gt;A293A847A7F240AAA7493B85707C6DF2&lt;/sourceid&gt;&lt;questiontext&gt;When determining the range of motion and segmental dysfunction of the AA…which of the following steps do you not want to take?&lt;/questiontext&gt;&lt;showresults&gt;True&lt;/showresults&gt;&lt;responsegrid&gt;0&lt;/responsegrid&gt;&lt;countdowntime&gt;30&lt;/countdowntime&gt;&lt;correctvalue&gt;1&lt;/correctvalue&gt;&lt;incorrectvalue&gt;0&lt;/incorrectvalue&gt;&lt;responselimit&gt;1&lt;/responselimit&gt;&lt;bulletstyle&gt;2&lt;/bulletstyle&gt;&lt;correctanswerindicator&gt;True&lt;/correctanswerindicator&gt;&lt;answers&gt;&lt;answer&gt;&lt;guid&gt;0D7864BB89BB49F68C28843DDFC5A043&lt;/guid&gt;&lt;answertext&gt;have your patient supine with the physician at the head of the table&lt;/answertext&gt;&lt;valuetype&gt;-1&lt;/valuetype&gt;&lt;/answer&gt;&lt;answer&gt;&lt;guid&gt;D1555D27F6B2498A8DC3273F1A77760B&lt;/guid&gt;&lt;answertext&gt;Have your fingers contacting the lateral masses of the Axis&lt;/answertext&gt;&lt;valuetype&gt;1&lt;/valuetype&gt;&lt;/answer&gt;&lt;answer&gt;&lt;guid&gt;209818B616C24E29ADC5E8B099DB1AA2&lt;/guid&gt;&lt;answertext&gt;Flex the cervical spine to 45° in order to lock out C2-7&lt;/answertext&gt;&lt;valuetype&gt;-1&lt;/valuetype&gt;&lt;/answer&gt;&lt;answer&gt;&lt;guid&gt;8BE603CA4FC345B386F0DC971542F8A6&lt;/guid&gt;&lt;answertext&gt;Rotate the head in either direction to access freedom of motion&lt;/answertext&gt;&lt;valuetype&gt;-1&lt;/valuetype&gt;&lt;/answer&gt;&lt;/answers&gt;&lt;/multichoice&gt;&lt;/questions&gt;&lt;/questionlist&gt;"/>
  <p:tag name="LIVECHARTING" val="False"/>
</p:tagLst>
</file>

<file path=ppt/tags/tag56.xml><?xml version="1.0" encoding="utf-8"?>
<p:tagLst xmlns:a="http://schemas.openxmlformats.org/drawingml/2006/main" xmlns:r="http://schemas.openxmlformats.org/officeDocument/2006/relationships" xmlns:p="http://schemas.openxmlformats.org/presentationml/2006/main">
  <p:tag name="ZEROBASED" val="False"/>
</p:tagLst>
</file>

<file path=ppt/tags/tag57.xml><?xml version="1.0" encoding="utf-8"?>
<p:tagLst xmlns:a="http://schemas.openxmlformats.org/drawingml/2006/main" xmlns:r="http://schemas.openxmlformats.org/officeDocument/2006/relationships" xmlns:p="http://schemas.openxmlformats.org/presentationml/2006/main">
  <p:tag name="TYPE" val="0"/>
  <p:tag name="DEFINEDCOLORS" val="3,6,10,45,32,50,13,4,9,55,1"/>
  <p:tag name="COLORTYPE" val="SCHEME"/>
  <p:tag name="NUMBERFORMAT" val="0"/>
  <p:tag name="LABELFORMAT" val="0"/>
</p:tagLst>
</file>

<file path=ppt/tags/tag58.xml><?xml version="1.0" encoding="utf-8"?>
<p:tagLst xmlns:a="http://schemas.openxmlformats.org/drawingml/2006/main" xmlns:r="http://schemas.openxmlformats.org/officeDocument/2006/relationships" xmlns:p="http://schemas.openxmlformats.org/presentationml/2006/main">
  <p:tag name="ISCAI" val="True"/>
  <p:tag name="TYPE" val="0"/>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Habitat.thmx</Template>
  <TotalTime>1440</TotalTime>
  <Words>1136</Words>
  <Application>Microsoft Macintosh PowerPoint</Application>
  <PresentationFormat>On-screen Show (4:3)</PresentationFormat>
  <Paragraphs>163</Paragraphs>
  <Slides>28</Slides>
  <Notes>0</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28</vt:i4>
      </vt:variant>
    </vt:vector>
  </HeadingPairs>
  <TitlesOfParts>
    <vt:vector size="39" baseType="lpstr">
      <vt:lpstr>Calibri</vt:lpstr>
      <vt:lpstr>Georgia</vt:lpstr>
      <vt:lpstr>Gill Sans MT</vt:lpstr>
      <vt:lpstr>MS PGothic</vt:lpstr>
      <vt:lpstr>Palatino Linotype</vt:lpstr>
      <vt:lpstr>Times New Roman</vt:lpstr>
      <vt:lpstr>Wingdings</vt:lpstr>
      <vt:lpstr>Arial</vt:lpstr>
      <vt:lpstr>1_Office Theme</vt:lpstr>
      <vt:lpstr>3_Office Theme</vt:lpstr>
      <vt:lpstr>Parcel</vt:lpstr>
      <vt:lpstr>Cervical Diagnosis &amp; treatment   </vt:lpstr>
      <vt:lpstr>Cervical Anatomy </vt:lpstr>
      <vt:lpstr>Cervical Anatomy</vt:lpstr>
      <vt:lpstr>Cervical Nerves</vt:lpstr>
      <vt:lpstr>Cervical Muscles</vt:lpstr>
      <vt:lpstr>PowerPoint Presentation</vt:lpstr>
      <vt:lpstr>The integrity of this ligament is essential to prevent catastrophic damage to the spinal cord</vt:lpstr>
      <vt:lpstr>Transverse ligament </vt:lpstr>
      <vt:lpstr>Which of the following explains a function of the joints of Lushka?</vt:lpstr>
      <vt:lpstr>The Structure of which of these Ligaments causes the greatest concern for disc herniation? </vt:lpstr>
      <vt:lpstr>Which of the following muscles is the prime head extensor?</vt:lpstr>
      <vt:lpstr>PowerPoint Presentation</vt:lpstr>
      <vt:lpstr>All of the following statements are correct EXCEPT…</vt:lpstr>
      <vt:lpstr>Your Patient’s Left SCM is extremely tight and contracted. Which patient presentation could you expect? </vt:lpstr>
      <vt:lpstr>Your patient comes in and you ask them to perform different active gross motion tests. Which of the following would not be considered a normal gross motion ?</vt:lpstr>
      <vt:lpstr>Gross cervical Ranges of Motion</vt:lpstr>
      <vt:lpstr>There is a stenosis of the intervertebral foramen between the C6 and C7 vertebrae. Which spinal nerve would be affected?</vt:lpstr>
      <vt:lpstr>If C6 is extended, rotated left and side bent left, what is this segment’s barrier?</vt:lpstr>
      <vt:lpstr>You are testing the C5 spinal vertebra and realize that it will not fully extend and when you rotate it towards the right you feel restriction. How would you name this dysfunction?</vt:lpstr>
      <vt:lpstr>You are motion testing the OA and discover that it has restricted motion during left translation. In addition translation becomes easier when the head is flexed. What is your diagnosis?</vt:lpstr>
      <vt:lpstr>Which of the following segments’ major motion is rotation? </vt:lpstr>
      <vt:lpstr>PowerPoint Presentation</vt:lpstr>
      <vt:lpstr>Your patient has been thrown from his motorcycle and landed upside down on his shoulder/neck region. He has come to you for some relief and is seeking manipulation. How should you respond?</vt:lpstr>
      <vt:lpstr>When determining the range of motion and segmental dysfunction of the AA…which of the following steps do you not want to take?</vt:lpstr>
      <vt:lpstr>PowerPoint Presentation</vt:lpstr>
      <vt:lpstr>PowerPoint Presentation</vt:lpstr>
      <vt:lpstr>PowerPoint Presentation</vt:lpstr>
      <vt:lpstr>PowerPoint Presentation</vt:lpstr>
    </vt:vector>
  </TitlesOfParts>
  <Company>Derrick Corporation</Company>
  <LinksUpToDate>false</LinksUpToDate>
  <SharedDoc>false</SharedDoc>
  <HyperlinksChanged>false</HyperlinksChanged>
  <AppVersion>15.0029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Cervical Diagnosis  </dc:title>
  <dc:creator>Nick Weber</dc:creator>
  <cp:lastModifiedBy>Laura Jabczenski</cp:lastModifiedBy>
  <cp:revision>24</cp:revision>
  <cp:lastPrinted>2017-01-03T18:37:03Z</cp:lastPrinted>
  <dcterms:created xsi:type="dcterms:W3CDTF">2015-08-06T21:08:06Z</dcterms:created>
  <dcterms:modified xsi:type="dcterms:W3CDTF">2017-01-03T18:40:16Z</dcterms:modified>
</cp:coreProperties>
</file>